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Italiana"/>
      <p:regular r:id="rId37"/>
    </p:embeddedFont>
    <p:embeddedFont>
      <p:font typeface="Montserrat"/>
      <p:regular r:id="rId38"/>
      <p:bold r:id="rId39"/>
      <p:italic r:id="rId40"/>
      <p:boldItalic r:id="rId41"/>
    </p:embeddedFont>
    <p:embeddedFont>
      <p:font typeface="Montserrat Medium"/>
      <p:regular r:id="rId42"/>
      <p:bold r:id="rId43"/>
      <p:italic r:id="rId44"/>
      <p:boldItalic r:id="rId45"/>
    </p:embeddedFont>
    <p:embeddedFont>
      <p:font typeface="Montserrat ExtraBold"/>
      <p:bold r:id="rId46"/>
      <p:boldItalic r:id="rId47"/>
    </p:embeddedFont>
    <p:embeddedFont>
      <p:font typeface="Karla"/>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gE1tQ5ZGLcwaFdRPveIw4Mtszb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064C3D-37C2-40CE-B112-C9A7D08F16C3}">
  <a:tblStyle styleId="{45064C3D-37C2-40CE-B112-C9A7D08F16C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Medium-regular.fntdata"/><Relationship Id="rId41" Type="http://schemas.openxmlformats.org/officeDocument/2006/relationships/font" Target="fonts/Montserrat-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MontserratExtraBold-bold.fntdata"/><Relationship Id="rId45" Type="http://schemas.openxmlformats.org/officeDocument/2006/relationships/font" Target="fonts/Montserrat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Karla-regular.fntdata"/><Relationship Id="rId47" Type="http://schemas.openxmlformats.org/officeDocument/2006/relationships/font" Target="fonts/MontserratExtraBold-boldItalic.fntdata"/><Relationship Id="rId49" Type="http://schemas.openxmlformats.org/officeDocument/2006/relationships/font" Target="fonts/Karl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Italiana-regular.fntdata"/><Relationship Id="rId36" Type="http://schemas.openxmlformats.org/officeDocument/2006/relationships/slide" Target="slides/slide31.xml"/><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Karla-boldItalic.fntdata"/><Relationship Id="rId50" Type="http://schemas.openxmlformats.org/officeDocument/2006/relationships/font" Target="fonts/Karla-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091c6062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b091c60627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FCVC - Frequency of consumption of vegetables</a:t>
            </a:r>
            <a:endParaRPr/>
          </a:p>
          <a:p>
            <a:pPr indent="0" lvl="0" marL="0" rtl="0" algn="l">
              <a:lnSpc>
                <a:spcPct val="100000"/>
              </a:lnSpc>
              <a:spcBef>
                <a:spcPts val="0"/>
              </a:spcBef>
              <a:spcAft>
                <a:spcPts val="0"/>
              </a:spcAft>
              <a:buSzPts val="1100"/>
              <a:buNone/>
            </a:pPr>
            <a:r>
              <a:rPr lang="en"/>
              <a:t>family_history_with_overweight - Family history with overweight</a:t>
            </a:r>
            <a:endParaRPr/>
          </a:p>
          <a:p>
            <a:pPr indent="0" lvl="0" marL="0" rtl="0" algn="l">
              <a:lnSpc>
                <a:spcPct val="100000"/>
              </a:lnSpc>
              <a:spcBef>
                <a:spcPts val="0"/>
              </a:spcBef>
              <a:spcAft>
                <a:spcPts val="0"/>
              </a:spcAft>
              <a:buSzPts val="1100"/>
              <a:buNone/>
            </a:pPr>
            <a:r>
              <a:rPr lang="en"/>
              <a:t>FAVC - Frequent consumption of high caloric food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Preprocess data in preparation for hypothesis testing on the relationship between predictors and target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Target consists of 7 groups: insufficient weight, normal weight, overweight levels 1-2, obesity types 1-3. Recast target data into 2 groups: obese (obesity levels 1-3) and not obese (remaining labels)</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Distribution of target after preprocessing. Slight difference in the group counts, but sufficient data in each group to perform our analysis.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Since our numerical features are not sampled from normal distributions, we use the Mann-Whitney U test to compare the medians between groups.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555555"/>
                </a:solidFill>
                <a:highlight>
                  <a:srgbClr val="FFFFFF"/>
                </a:highlight>
              </a:rPr>
              <a:t>A chi-square test compares count data in different groups to their expected counts within each group. If the difference is statistically significant, we reject the null hypothesis that there is no relationship between the independent variable and the target.</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CH2O: Consumption of water daily</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TUE: Time using technology devices</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FCVC: Frequency of consumption of vegetables</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CAEC: Consumption of food between meals</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FAVC: Frequent consumption of high caloric food</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FAF: Physical activity frequency</a:t>
            </a:r>
            <a:endParaRPr sz="1150">
              <a:solidFill>
                <a:srgbClr val="555555"/>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150">
                <a:solidFill>
                  <a:srgbClr val="555555"/>
                </a:solidFill>
                <a:highlight>
                  <a:srgbClr val="FFFFFF"/>
                </a:highlight>
              </a:rPr>
              <a:t>family_history_with_overweight: Family history with overweight</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SCC: Calories consumption monitoring</a:t>
            </a:r>
            <a:endParaRPr sz="1150">
              <a:solidFill>
                <a:srgbClr val="555555"/>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24 columns in total, 8 columns shown for purpose of presentation.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34"/>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34"/>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43"/>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2" name="Google Shape;52;p43"/>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4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45"/>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57" name="Google Shape;57;p45"/>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4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0" name="Google Shape;60;p46"/>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61" name="Google Shape;61;p46"/>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4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48"/>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66" name="Google Shape;66;p48"/>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67" name="Google Shape;67;p48"/>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49"/>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0" name="Google Shape;70;p49"/>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1" name="Google Shape;71;p49"/>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50"/>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51"/>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6" name="Google Shape;76;p51"/>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7" name="Shape 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5"/>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3" name="Google Shape;13;p35"/>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4" name="Google Shape;14;p35"/>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5" name="Google Shape;15;p35"/>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6" name="Google Shape;16;p35"/>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35"/>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8" name="Google Shape;18;p35"/>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5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0" name="Google Shape;80;p53"/>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54"/>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3" name="Google Shape;83;p54"/>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4" name="Google Shape;84;p54"/>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54"/>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54"/>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7" name="Google Shape;87;p54"/>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54"/>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89" name="Google Shape;89;p54"/>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90" name="Google Shape;90;p54"/>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5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5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57"/>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7" name="Google Shape;97;p57"/>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98" name="Google Shape;98;p57"/>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99" name="Google Shape;99;p57"/>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00" name="Google Shape;100;p57"/>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58"/>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3" name="Google Shape;103;p58"/>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58"/>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5" name="Google Shape;105;p58"/>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58"/>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7" name="Google Shape;107;p58"/>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59"/>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0" name="Google Shape;110;p59"/>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59"/>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2" name="Google Shape;112;p59"/>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5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4" name="Google Shape;114;p59"/>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5" name="Google Shape;115;p59"/>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59"/>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7" name="Google Shape;117;p59"/>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59"/>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9" name="Google Shape;119;p59"/>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59"/>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1" name="Google Shape;121;p59"/>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60"/>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4" name="Google Shape;124;p60"/>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5" name="Google Shape;125;p60"/>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60"/>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7" name="Google Shape;127;p60"/>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60"/>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9" name="Google Shape;129;p60"/>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60"/>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60"/>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61"/>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6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6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7" name="Google Shape;137;p62"/>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6"/>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21" name="Google Shape;21;p36"/>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6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0" name="Google Shape;140;p63"/>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64"/>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3" name="Google Shape;143;p64"/>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65"/>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6" name="Google Shape;146;p65"/>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6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6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0" name="Google Shape;150;p66"/>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6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3" name="Google Shape;153;p67"/>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7"/>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24" name="Google Shape;24;p37"/>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3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7" name="Google Shape;27;p38"/>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38"/>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9" name="Google Shape;29;p38"/>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0" name="Google Shape;30;p38"/>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1" name="Google Shape;31;p38"/>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2" name="Google Shape;32;p38"/>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3" name="Google Shape;33;p38"/>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4" name="Google Shape;34;p38"/>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39"/>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7" name="Google Shape;37;p39"/>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38" name="Google Shape;38;p39"/>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4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1" name="Google Shape;41;p40"/>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41"/>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4" name="Google Shape;44;p41"/>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5" name="Google Shape;45;p41"/>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6" name="Google Shape;46;p41"/>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41"/>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42"/>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2.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61.png"/><Relationship Id="rId7"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68.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3.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txBox="1"/>
          <p:nvPr>
            <p:ph type="ctrTitle"/>
          </p:nvPr>
        </p:nvSpPr>
        <p:spPr>
          <a:xfrm>
            <a:off x="2175900" y="1950100"/>
            <a:ext cx="4792200" cy="644700"/>
          </a:xfrm>
          <a:prstGeom prst="rect">
            <a:avLst/>
          </a:prstGeom>
          <a:noFill/>
          <a:ln>
            <a:noFill/>
          </a:ln>
          <a:effectLst>
            <a:outerShdw blurRad="142875" rotWithShape="0" algn="bl" dir="87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200"/>
              </a:spcAft>
              <a:buClr>
                <a:schemeClr val="dk1"/>
              </a:buClr>
              <a:buSzPts val="1100"/>
              <a:buFont typeface="Arial"/>
              <a:buNone/>
            </a:pPr>
            <a:r>
              <a:rPr lang="en" sz="2300"/>
              <a:t>Predicting Obesity from Lifestyle Characteristics of Latin American Population</a:t>
            </a:r>
            <a:endParaRPr sz="2300"/>
          </a:p>
        </p:txBody>
      </p:sp>
      <p:sp>
        <p:nvSpPr>
          <p:cNvPr id="159" name="Google Shape;159;p1"/>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Group: Runtime TError</a:t>
            </a:r>
            <a:endParaRPr/>
          </a:p>
          <a:p>
            <a:pPr indent="0" lvl="0" marL="0" rtl="0" algn="ctr">
              <a:lnSpc>
                <a:spcPct val="100000"/>
              </a:lnSpc>
              <a:spcBef>
                <a:spcPts val="0"/>
              </a:spcBef>
              <a:spcAft>
                <a:spcPts val="0"/>
              </a:spcAft>
              <a:buSzPts val="1400"/>
              <a:buNone/>
            </a:pPr>
            <a:r>
              <a:rPr lang="en"/>
              <a:t>Members: Halie Nguyen, George Cedeño, </a:t>
            </a:r>
            <a:endParaRPr/>
          </a:p>
          <a:p>
            <a:pPr indent="0" lvl="0" marL="0" rtl="0" algn="ctr">
              <a:lnSpc>
                <a:spcPct val="100000"/>
              </a:lnSpc>
              <a:spcBef>
                <a:spcPts val="0"/>
              </a:spcBef>
              <a:spcAft>
                <a:spcPts val="0"/>
              </a:spcAft>
              <a:buSzPts val="1400"/>
              <a:buNone/>
            </a:pPr>
            <a:r>
              <a:rPr lang="en"/>
              <a:t>Pooja Aryamane</a:t>
            </a:r>
            <a:endParaRPr/>
          </a:p>
          <a:p>
            <a:pPr indent="0" lvl="0" marL="0" rtl="0" algn="ctr">
              <a:lnSpc>
                <a:spcPct val="100000"/>
              </a:lnSpc>
              <a:spcBef>
                <a:spcPts val="0"/>
              </a:spcBef>
              <a:spcAft>
                <a:spcPts val="0"/>
              </a:spcAft>
              <a:buSzPts val="1400"/>
              <a:buNone/>
            </a:pPr>
            <a:r>
              <a:t/>
            </a:r>
            <a:endParaRPr/>
          </a:p>
        </p:txBody>
      </p:sp>
      <p:cxnSp>
        <p:nvCxnSpPr>
          <p:cNvPr id="160" name="Google Shape;160;p1"/>
          <p:cNvCxnSpPr/>
          <p:nvPr/>
        </p:nvCxnSpPr>
        <p:spPr>
          <a:xfrm>
            <a:off x="3190500" y="25651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g1b091c60627_2_7"/>
          <p:cNvSpPr txBox="1"/>
          <p:nvPr>
            <p:ph type="title"/>
          </p:nvPr>
        </p:nvSpPr>
        <p:spPr>
          <a:xfrm>
            <a:off x="938500" y="445025"/>
            <a:ext cx="7437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Validation</a:t>
            </a:r>
            <a:endParaRPr>
              <a:solidFill>
                <a:schemeClr val="accent1"/>
              </a:solidFill>
            </a:endParaRPr>
          </a:p>
        </p:txBody>
      </p:sp>
      <p:cxnSp>
        <p:nvCxnSpPr>
          <p:cNvPr id="285" name="Google Shape;285;g1b091c60627_2_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286" name="Google Shape;286;g1b091c60627_2_7"/>
          <p:cNvPicPr preferRelativeResize="0"/>
          <p:nvPr/>
        </p:nvPicPr>
        <p:blipFill>
          <a:blip r:embed="rId3">
            <a:alphaModFix/>
          </a:blip>
          <a:stretch>
            <a:fillRect/>
          </a:stretch>
        </p:blipFill>
        <p:spPr>
          <a:xfrm>
            <a:off x="528613" y="1548475"/>
            <a:ext cx="3627124" cy="3003600"/>
          </a:xfrm>
          <a:prstGeom prst="rect">
            <a:avLst/>
          </a:prstGeom>
          <a:noFill/>
          <a:ln>
            <a:noFill/>
          </a:ln>
        </p:spPr>
      </p:pic>
      <p:pic>
        <p:nvPicPr>
          <p:cNvPr id="287" name="Google Shape;287;g1b091c60627_2_7"/>
          <p:cNvPicPr preferRelativeResize="0"/>
          <p:nvPr/>
        </p:nvPicPr>
        <p:blipFill>
          <a:blip r:embed="rId4">
            <a:alphaModFix/>
          </a:blip>
          <a:stretch>
            <a:fillRect/>
          </a:stretch>
        </p:blipFill>
        <p:spPr>
          <a:xfrm>
            <a:off x="4892350" y="1548475"/>
            <a:ext cx="3854700" cy="3003600"/>
          </a:xfrm>
          <a:prstGeom prst="rect">
            <a:avLst/>
          </a:prstGeom>
          <a:noFill/>
          <a:ln>
            <a:noFill/>
          </a:ln>
        </p:spPr>
      </p:pic>
      <p:cxnSp>
        <p:nvCxnSpPr>
          <p:cNvPr id="288" name="Google Shape;288;g1b091c60627_2_7"/>
          <p:cNvCxnSpPr>
            <a:stCxn id="286" idx="3"/>
            <a:endCxn id="287" idx="1"/>
          </p:cNvCxnSpPr>
          <p:nvPr/>
        </p:nvCxnSpPr>
        <p:spPr>
          <a:xfrm>
            <a:off x="4155736" y="3050275"/>
            <a:ext cx="736500" cy="0"/>
          </a:xfrm>
          <a:prstGeom prst="straightConnector1">
            <a:avLst/>
          </a:prstGeom>
          <a:noFill/>
          <a:ln cap="flat" cmpd="sng" w="38100">
            <a:solidFill>
              <a:schemeClr val="accent3"/>
            </a:solidFill>
            <a:prstDash val="solid"/>
            <a:round/>
            <a:headEnd len="med" w="med" type="none"/>
            <a:tailEnd len="med" w="med" type="triangle"/>
          </a:ln>
        </p:spPr>
      </p:cxnSp>
      <p:sp>
        <p:nvSpPr>
          <p:cNvPr id="289" name="Google Shape;289;g1b091c60627_2_7"/>
          <p:cNvSpPr txBox="1"/>
          <p:nvPr/>
        </p:nvSpPr>
        <p:spPr>
          <a:xfrm>
            <a:off x="594700" y="1048350"/>
            <a:ext cx="81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FCVC - Consumption of Vegetables: Never, Always, Sometimes</a:t>
            </a:r>
            <a:endParaRPr>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Categorical Features</a:t>
            </a:r>
            <a:endParaRPr>
              <a:solidFill>
                <a:schemeClr val="accent1"/>
              </a:solidFill>
            </a:endParaRPr>
          </a:p>
        </p:txBody>
      </p:sp>
      <p:cxnSp>
        <p:nvCxnSpPr>
          <p:cNvPr id="295" name="Google Shape;295;p1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296" name="Google Shape;296;p11"/>
          <p:cNvGrpSpPr/>
          <p:nvPr/>
        </p:nvGrpSpPr>
        <p:grpSpPr>
          <a:xfrm>
            <a:off x="547750" y="980175"/>
            <a:ext cx="8337211" cy="4014729"/>
            <a:chOff x="547750" y="980175"/>
            <a:chExt cx="8337211" cy="4014729"/>
          </a:xfrm>
        </p:grpSpPr>
        <p:grpSp>
          <p:nvGrpSpPr>
            <p:cNvPr id="297" name="Google Shape;297;p11"/>
            <p:cNvGrpSpPr/>
            <p:nvPr/>
          </p:nvGrpSpPr>
          <p:grpSpPr>
            <a:xfrm>
              <a:off x="547750" y="988450"/>
              <a:ext cx="2570401" cy="4006454"/>
              <a:chOff x="547750" y="988450"/>
              <a:chExt cx="2570401" cy="4006454"/>
            </a:xfrm>
          </p:grpSpPr>
          <p:pic>
            <p:nvPicPr>
              <p:cNvPr id="298" name="Google Shape;298;p11"/>
              <p:cNvPicPr preferRelativeResize="0"/>
              <p:nvPr/>
            </p:nvPicPr>
            <p:blipFill rotWithShape="1">
              <a:blip r:embed="rId3">
                <a:alphaModFix/>
              </a:blip>
              <a:srcRect b="0" l="0" r="0" t="0"/>
              <a:stretch/>
            </p:blipFill>
            <p:spPr>
              <a:xfrm>
                <a:off x="547750" y="988450"/>
                <a:ext cx="2570400" cy="1786189"/>
              </a:xfrm>
              <a:prstGeom prst="rect">
                <a:avLst/>
              </a:prstGeom>
              <a:noFill/>
              <a:ln>
                <a:noFill/>
              </a:ln>
            </p:spPr>
          </p:pic>
          <p:pic>
            <p:nvPicPr>
              <p:cNvPr id="299" name="Google Shape;299;p11"/>
              <p:cNvPicPr preferRelativeResize="0"/>
              <p:nvPr/>
            </p:nvPicPr>
            <p:blipFill rotWithShape="1">
              <a:blip r:embed="rId4">
                <a:alphaModFix/>
              </a:blip>
              <a:srcRect b="0" l="0" r="0" t="0"/>
              <a:stretch/>
            </p:blipFill>
            <p:spPr>
              <a:xfrm>
                <a:off x="547762" y="2965650"/>
                <a:ext cx="2570389" cy="2029254"/>
              </a:xfrm>
              <a:prstGeom prst="rect">
                <a:avLst/>
              </a:prstGeom>
              <a:noFill/>
              <a:ln>
                <a:noFill/>
              </a:ln>
            </p:spPr>
          </p:pic>
        </p:grpSp>
        <p:grpSp>
          <p:nvGrpSpPr>
            <p:cNvPr id="300" name="Google Shape;300;p11"/>
            <p:cNvGrpSpPr/>
            <p:nvPr/>
          </p:nvGrpSpPr>
          <p:grpSpPr>
            <a:xfrm>
              <a:off x="6218550" y="980175"/>
              <a:ext cx="2666411" cy="4009926"/>
              <a:chOff x="6218550" y="980175"/>
              <a:chExt cx="2666411" cy="4009926"/>
            </a:xfrm>
          </p:grpSpPr>
          <p:pic>
            <p:nvPicPr>
              <p:cNvPr id="301" name="Google Shape;301;p11"/>
              <p:cNvPicPr preferRelativeResize="0"/>
              <p:nvPr/>
            </p:nvPicPr>
            <p:blipFill rotWithShape="1">
              <a:blip r:embed="rId5">
                <a:alphaModFix/>
              </a:blip>
              <a:srcRect b="0" l="0" r="0" t="0"/>
              <a:stretch/>
            </p:blipFill>
            <p:spPr>
              <a:xfrm>
                <a:off x="6235400" y="980175"/>
                <a:ext cx="2649561" cy="1786200"/>
              </a:xfrm>
              <a:prstGeom prst="rect">
                <a:avLst/>
              </a:prstGeom>
              <a:noFill/>
              <a:ln>
                <a:noFill/>
              </a:ln>
            </p:spPr>
          </p:pic>
          <p:pic>
            <p:nvPicPr>
              <p:cNvPr id="302" name="Google Shape;302;p11"/>
              <p:cNvPicPr preferRelativeResize="0"/>
              <p:nvPr/>
            </p:nvPicPr>
            <p:blipFill rotWithShape="1">
              <a:blip r:embed="rId6">
                <a:alphaModFix/>
              </a:blip>
              <a:srcRect b="0" l="0" r="0" t="0"/>
              <a:stretch/>
            </p:blipFill>
            <p:spPr>
              <a:xfrm>
                <a:off x="6218550" y="2965650"/>
                <a:ext cx="2649551" cy="2024451"/>
              </a:xfrm>
              <a:prstGeom prst="rect">
                <a:avLst/>
              </a:prstGeom>
              <a:noFill/>
              <a:ln>
                <a:noFill/>
              </a:ln>
            </p:spPr>
          </p:pic>
        </p:grpSp>
        <p:pic>
          <p:nvPicPr>
            <p:cNvPr id="303" name="Google Shape;303;p11"/>
            <p:cNvPicPr preferRelativeResize="0"/>
            <p:nvPr/>
          </p:nvPicPr>
          <p:blipFill rotWithShape="1">
            <a:blip r:embed="rId7">
              <a:alphaModFix/>
            </a:blip>
            <a:srcRect b="0" l="0" r="0" t="0"/>
            <a:stretch/>
          </p:blipFill>
          <p:spPr>
            <a:xfrm>
              <a:off x="3286850" y="2983075"/>
              <a:ext cx="2763000" cy="2007025"/>
            </a:xfrm>
            <a:prstGeom prst="rect">
              <a:avLst/>
            </a:prstGeom>
            <a:noFill/>
            <a:ln>
              <a:noFill/>
            </a:ln>
          </p:spPr>
        </p:pic>
        <p:pic>
          <p:nvPicPr>
            <p:cNvPr id="304" name="Google Shape;304;p11"/>
            <p:cNvPicPr preferRelativeResize="0"/>
            <p:nvPr/>
          </p:nvPicPr>
          <p:blipFill rotWithShape="1">
            <a:blip r:embed="rId8">
              <a:alphaModFix/>
            </a:blip>
            <a:srcRect b="0" l="0" r="0" t="0"/>
            <a:stretch/>
          </p:blipFill>
          <p:spPr>
            <a:xfrm>
              <a:off x="3286850" y="988450"/>
              <a:ext cx="2762999" cy="1786200"/>
            </a:xfrm>
            <a:prstGeom prst="rect">
              <a:avLst/>
            </a:prstGeom>
            <a:noFill/>
            <a:ln>
              <a:noFill/>
            </a:ln>
          </p:spPr>
        </p:pic>
      </p:grpSp>
      <p:grpSp>
        <p:nvGrpSpPr>
          <p:cNvPr id="305" name="Google Shape;305;p11"/>
          <p:cNvGrpSpPr/>
          <p:nvPr/>
        </p:nvGrpSpPr>
        <p:grpSpPr>
          <a:xfrm>
            <a:off x="943288" y="1539775"/>
            <a:ext cx="7461312" cy="2566200"/>
            <a:chOff x="943288" y="1539775"/>
            <a:chExt cx="7461312" cy="2566200"/>
          </a:xfrm>
        </p:grpSpPr>
        <p:sp>
          <p:nvSpPr>
            <p:cNvPr id="306" name="Google Shape;306;p11"/>
            <p:cNvSpPr/>
            <p:nvPr/>
          </p:nvSpPr>
          <p:spPr>
            <a:xfrm>
              <a:off x="943288" y="1539775"/>
              <a:ext cx="1583400" cy="25662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Frequent Consumption of Vegetables: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0: Never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1: Sometimes</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2: Always </a:t>
              </a:r>
              <a:endParaRPr b="1" i="0" sz="1400" u="none" cap="none" strike="noStrike">
                <a:solidFill>
                  <a:srgbClr val="000000"/>
                </a:solidFill>
                <a:latin typeface="Arial"/>
                <a:ea typeface="Arial"/>
                <a:cs typeface="Arial"/>
                <a:sym typeface="Arial"/>
              </a:endParaRPr>
            </a:p>
          </p:txBody>
        </p:sp>
        <p:sp>
          <p:nvSpPr>
            <p:cNvPr id="307" name="Google Shape;307;p11"/>
            <p:cNvSpPr/>
            <p:nvPr/>
          </p:nvSpPr>
          <p:spPr>
            <a:xfrm>
              <a:off x="6884800" y="1539775"/>
              <a:ext cx="1519800" cy="25662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Frequent Consumption of High Caloric Foods:</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0: Yes</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1: No</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08" name="Google Shape;308;p11"/>
            <p:cNvSpPr/>
            <p:nvPr/>
          </p:nvSpPr>
          <p:spPr>
            <a:xfrm>
              <a:off x="3876638" y="1539775"/>
              <a:ext cx="1583400" cy="25662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Family History with Overweight: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Yes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No </a:t>
              </a:r>
              <a:endParaRPr b="1"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305"/>
                                        </p:tgtEl>
                                        <p:attrNameLst>
                                          <p:attrName>ppt_y</p:attrName>
                                        </p:attrNameLst>
                                      </p:cBhvr>
                                      <p:tavLst>
                                        <p:tav fmla="" tm="0">
                                          <p:val>
                                            <p:strVal val="#ppt_y"/>
                                          </p:val>
                                        </p:tav>
                                        <p:tav fmla="" tm="100000">
                                          <p:val>
                                            <p:strVal val="#ppt_y+1"/>
                                          </p:val>
                                        </p:tav>
                                      </p:tavLst>
                                    </p:anim>
                                    <p:set>
                                      <p:cBhvr>
                                        <p:cTn dur="1" fill="hold">
                                          <p:stCondLst>
                                            <p:cond delay="1000"/>
                                          </p:stCondLst>
                                        </p:cTn>
                                        <p:tgtEl>
                                          <p:spTgt spid="305"/>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1000"/>
                                        <p:tgtEl>
                                          <p:spTgt spid="2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12"/>
          <p:cNvSpPr txBox="1"/>
          <p:nvPr>
            <p:ph type="title"/>
          </p:nvPr>
        </p:nvSpPr>
        <p:spPr>
          <a:xfrm>
            <a:off x="938500" y="445025"/>
            <a:ext cx="7437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Numeric Features - Univariate </a:t>
            </a:r>
            <a:endParaRPr>
              <a:solidFill>
                <a:schemeClr val="accent1"/>
              </a:solidFill>
            </a:endParaRPr>
          </a:p>
        </p:txBody>
      </p:sp>
      <p:cxnSp>
        <p:nvCxnSpPr>
          <p:cNvPr id="314" name="Google Shape;314;p1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315" name="Google Shape;315;p12"/>
          <p:cNvPicPr preferRelativeResize="0"/>
          <p:nvPr/>
        </p:nvPicPr>
        <p:blipFill rotWithShape="1">
          <a:blip r:embed="rId3">
            <a:alphaModFix/>
          </a:blip>
          <a:srcRect b="0" l="0" r="0" t="0"/>
          <a:stretch/>
        </p:blipFill>
        <p:spPr>
          <a:xfrm>
            <a:off x="2056063" y="2118550"/>
            <a:ext cx="5031874" cy="2804649"/>
          </a:xfrm>
          <a:prstGeom prst="rect">
            <a:avLst/>
          </a:prstGeom>
          <a:noFill/>
          <a:ln>
            <a:noFill/>
          </a:ln>
        </p:spPr>
      </p:pic>
      <p:pic>
        <p:nvPicPr>
          <p:cNvPr id="316" name="Google Shape;316;p12"/>
          <p:cNvPicPr preferRelativeResize="0"/>
          <p:nvPr/>
        </p:nvPicPr>
        <p:blipFill rotWithShape="1">
          <a:blip r:embed="rId4">
            <a:alphaModFix/>
          </a:blip>
          <a:srcRect b="0" l="0" r="0" t="0"/>
          <a:stretch/>
        </p:blipFill>
        <p:spPr>
          <a:xfrm>
            <a:off x="2277865" y="1024275"/>
            <a:ext cx="4588262" cy="94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13"/>
          <p:cNvSpPr txBox="1"/>
          <p:nvPr>
            <p:ph type="title"/>
          </p:nvPr>
        </p:nvSpPr>
        <p:spPr>
          <a:xfrm>
            <a:off x="938500" y="445025"/>
            <a:ext cx="55434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Numeric Features - Bivariate Summary Statistics</a:t>
            </a:r>
            <a:endParaRPr>
              <a:solidFill>
                <a:schemeClr val="accent1"/>
              </a:solidFill>
            </a:endParaRPr>
          </a:p>
        </p:txBody>
      </p:sp>
      <p:cxnSp>
        <p:nvCxnSpPr>
          <p:cNvPr id="322" name="Google Shape;322;p13"/>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323" name="Google Shape;323;p13"/>
          <p:cNvPicPr preferRelativeResize="0"/>
          <p:nvPr/>
        </p:nvPicPr>
        <p:blipFill rotWithShape="1">
          <a:blip r:embed="rId3">
            <a:alphaModFix/>
          </a:blip>
          <a:srcRect b="0" l="0" r="0" t="0"/>
          <a:stretch/>
        </p:blipFill>
        <p:spPr>
          <a:xfrm>
            <a:off x="272750" y="1693950"/>
            <a:ext cx="2848500" cy="2234725"/>
          </a:xfrm>
          <a:prstGeom prst="rect">
            <a:avLst/>
          </a:prstGeom>
          <a:noFill/>
          <a:ln>
            <a:noFill/>
          </a:ln>
        </p:spPr>
      </p:pic>
      <p:pic>
        <p:nvPicPr>
          <p:cNvPr id="324" name="Google Shape;324;p13"/>
          <p:cNvPicPr preferRelativeResize="0"/>
          <p:nvPr/>
        </p:nvPicPr>
        <p:blipFill rotWithShape="1">
          <a:blip r:embed="rId4">
            <a:alphaModFix/>
          </a:blip>
          <a:srcRect b="0" l="0" r="0" t="0"/>
          <a:stretch/>
        </p:blipFill>
        <p:spPr>
          <a:xfrm>
            <a:off x="3239375" y="1693950"/>
            <a:ext cx="2848507" cy="2234751"/>
          </a:xfrm>
          <a:prstGeom prst="rect">
            <a:avLst/>
          </a:prstGeom>
          <a:noFill/>
          <a:ln>
            <a:noFill/>
          </a:ln>
        </p:spPr>
      </p:pic>
      <p:pic>
        <p:nvPicPr>
          <p:cNvPr id="325" name="Google Shape;325;p13"/>
          <p:cNvPicPr preferRelativeResize="0"/>
          <p:nvPr/>
        </p:nvPicPr>
        <p:blipFill rotWithShape="1">
          <a:blip r:embed="rId5">
            <a:alphaModFix/>
          </a:blip>
          <a:srcRect b="0" l="0" r="0" t="0"/>
          <a:stretch/>
        </p:blipFill>
        <p:spPr>
          <a:xfrm>
            <a:off x="6161750" y="1693950"/>
            <a:ext cx="2848500" cy="22347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4"/>
          <p:cNvSpPr txBox="1"/>
          <p:nvPr>
            <p:ph idx="1" type="body"/>
          </p:nvPr>
        </p:nvSpPr>
        <p:spPr>
          <a:xfrm>
            <a:off x="938500" y="1386425"/>
            <a:ext cx="4946400" cy="2760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Histograms for each distribution</a:t>
            </a:r>
            <a:endParaRPr/>
          </a:p>
          <a:p>
            <a:pPr indent="-317500" lvl="0" marL="457200" rtl="0" algn="l">
              <a:lnSpc>
                <a:spcPct val="100000"/>
              </a:lnSpc>
              <a:spcBef>
                <a:spcPts val="0"/>
              </a:spcBef>
              <a:spcAft>
                <a:spcPts val="0"/>
              </a:spcAft>
              <a:buSzPts val="1400"/>
              <a:buChar char="●"/>
            </a:pPr>
            <a:r>
              <a:rPr lang="en"/>
              <a:t>Bivariate comparisons</a:t>
            </a:r>
            <a:endParaRPr/>
          </a:p>
          <a:p>
            <a:pPr indent="-317500" lvl="1" marL="914400" rtl="0" algn="l">
              <a:lnSpc>
                <a:spcPct val="100000"/>
              </a:lnSpc>
              <a:spcBef>
                <a:spcPts val="0"/>
              </a:spcBef>
              <a:spcAft>
                <a:spcPts val="0"/>
              </a:spcAft>
              <a:buSzPts val="1400"/>
              <a:buChar char="○"/>
            </a:pPr>
            <a:r>
              <a:rPr lang="en"/>
              <a:t>Boxplots for inter-quartile range &amp; outliers</a:t>
            </a:r>
            <a:endParaRPr/>
          </a:p>
        </p:txBody>
      </p:sp>
      <p:sp>
        <p:nvSpPr>
          <p:cNvPr id="331" name="Google Shape;331;p14"/>
          <p:cNvSpPr txBox="1"/>
          <p:nvPr>
            <p:ph type="title"/>
          </p:nvPr>
        </p:nvSpPr>
        <p:spPr>
          <a:xfrm>
            <a:off x="938500" y="445025"/>
            <a:ext cx="55878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Numeric Features - Bivariate Visualization</a:t>
            </a:r>
            <a:endParaRPr>
              <a:solidFill>
                <a:schemeClr val="accent1"/>
              </a:solidFill>
            </a:endParaRPr>
          </a:p>
        </p:txBody>
      </p:sp>
      <p:cxnSp>
        <p:nvCxnSpPr>
          <p:cNvPr id="332" name="Google Shape;332;p14"/>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333" name="Google Shape;333;p14"/>
          <p:cNvPicPr preferRelativeResize="0"/>
          <p:nvPr/>
        </p:nvPicPr>
        <p:blipFill rotWithShape="1">
          <a:blip r:embed="rId3">
            <a:alphaModFix/>
          </a:blip>
          <a:srcRect b="0" l="0" r="0" t="0"/>
          <a:stretch/>
        </p:blipFill>
        <p:spPr>
          <a:xfrm>
            <a:off x="200900" y="2343713"/>
            <a:ext cx="2763000" cy="1822078"/>
          </a:xfrm>
          <a:prstGeom prst="rect">
            <a:avLst/>
          </a:prstGeom>
          <a:noFill/>
          <a:ln>
            <a:noFill/>
          </a:ln>
        </p:spPr>
      </p:pic>
      <p:pic>
        <p:nvPicPr>
          <p:cNvPr id="334" name="Google Shape;334;p14"/>
          <p:cNvPicPr preferRelativeResize="0"/>
          <p:nvPr/>
        </p:nvPicPr>
        <p:blipFill rotWithShape="1">
          <a:blip r:embed="rId4">
            <a:alphaModFix/>
          </a:blip>
          <a:srcRect b="0" l="0" r="0" t="0"/>
          <a:stretch/>
        </p:blipFill>
        <p:spPr>
          <a:xfrm>
            <a:off x="3090400" y="2342575"/>
            <a:ext cx="2972776" cy="1824350"/>
          </a:xfrm>
          <a:prstGeom prst="rect">
            <a:avLst/>
          </a:prstGeom>
          <a:noFill/>
          <a:ln>
            <a:noFill/>
          </a:ln>
        </p:spPr>
      </p:pic>
      <p:pic>
        <p:nvPicPr>
          <p:cNvPr id="335" name="Google Shape;335;p14"/>
          <p:cNvPicPr preferRelativeResize="0"/>
          <p:nvPr/>
        </p:nvPicPr>
        <p:blipFill rotWithShape="1">
          <a:blip r:embed="rId5">
            <a:alphaModFix/>
          </a:blip>
          <a:srcRect b="5658" l="0" r="0" t="-5660"/>
          <a:stretch/>
        </p:blipFill>
        <p:spPr>
          <a:xfrm>
            <a:off x="6189675" y="2245450"/>
            <a:ext cx="2887950" cy="1920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5"/>
          <p:cNvSpPr txBox="1"/>
          <p:nvPr>
            <p:ph idx="1" type="body"/>
          </p:nvPr>
        </p:nvSpPr>
        <p:spPr>
          <a:xfrm>
            <a:off x="967200" y="963375"/>
            <a:ext cx="6195900" cy="1221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We observed a positive relationship between weight and obesity, as expected, but no clear relationship between height, age, and obesity</a:t>
            </a:r>
            <a:endParaRPr/>
          </a:p>
          <a:p>
            <a:pPr indent="-317500" lvl="0" marL="457200" rtl="0" algn="l">
              <a:lnSpc>
                <a:spcPct val="100000"/>
              </a:lnSpc>
              <a:spcBef>
                <a:spcPts val="0"/>
              </a:spcBef>
              <a:spcAft>
                <a:spcPts val="0"/>
              </a:spcAft>
              <a:buSzPts val="1400"/>
              <a:buChar char="●"/>
            </a:pPr>
            <a:r>
              <a:rPr lang="en"/>
              <a:t>There appeared to be some positive correlation between weight and height, but not very significant.</a:t>
            </a:r>
            <a:endParaRPr/>
          </a:p>
        </p:txBody>
      </p:sp>
      <p:sp>
        <p:nvSpPr>
          <p:cNvPr id="341" name="Google Shape;341;p15"/>
          <p:cNvSpPr txBox="1"/>
          <p:nvPr>
            <p:ph type="title"/>
          </p:nvPr>
        </p:nvSpPr>
        <p:spPr>
          <a:xfrm>
            <a:off x="9672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Important Findings</a:t>
            </a:r>
            <a:endParaRPr>
              <a:solidFill>
                <a:schemeClr val="accent1"/>
              </a:solidFill>
            </a:endParaRPr>
          </a:p>
        </p:txBody>
      </p:sp>
      <p:cxnSp>
        <p:nvCxnSpPr>
          <p:cNvPr id="342" name="Google Shape;342;p15"/>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343" name="Google Shape;343;p15"/>
          <p:cNvPicPr preferRelativeResize="0"/>
          <p:nvPr/>
        </p:nvPicPr>
        <p:blipFill rotWithShape="1">
          <a:blip r:embed="rId3">
            <a:alphaModFix/>
          </a:blip>
          <a:srcRect b="0" l="0" r="0" t="0"/>
          <a:stretch/>
        </p:blipFill>
        <p:spPr>
          <a:xfrm>
            <a:off x="4955450" y="2369050"/>
            <a:ext cx="3218825" cy="2381175"/>
          </a:xfrm>
          <a:prstGeom prst="rect">
            <a:avLst/>
          </a:prstGeom>
          <a:noFill/>
          <a:ln>
            <a:noFill/>
          </a:ln>
        </p:spPr>
      </p:pic>
      <p:pic>
        <p:nvPicPr>
          <p:cNvPr id="344" name="Google Shape;344;p15"/>
          <p:cNvPicPr preferRelativeResize="0"/>
          <p:nvPr/>
        </p:nvPicPr>
        <p:blipFill rotWithShape="1">
          <a:blip r:embed="rId4">
            <a:alphaModFix/>
          </a:blip>
          <a:srcRect b="0" l="0" r="0" t="0"/>
          <a:stretch/>
        </p:blipFill>
        <p:spPr>
          <a:xfrm>
            <a:off x="1280100" y="2369050"/>
            <a:ext cx="3218825" cy="2381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6"/>
          <p:cNvSpPr txBox="1"/>
          <p:nvPr>
            <p:ph type="title"/>
          </p:nvPr>
        </p:nvSpPr>
        <p:spPr>
          <a:xfrm>
            <a:off x="3762675" y="3177750"/>
            <a:ext cx="4067100"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Data Pre-processing</a:t>
            </a:r>
            <a:endParaRPr/>
          </a:p>
        </p:txBody>
      </p:sp>
      <p:sp>
        <p:nvSpPr>
          <p:cNvPr id="350" name="Google Shape;350;p16"/>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02</a:t>
            </a:r>
            <a:endParaRPr/>
          </a:p>
        </p:txBody>
      </p:sp>
      <p:sp>
        <p:nvSpPr>
          <p:cNvPr id="351" name="Google Shape;351;p16"/>
          <p:cNvSpPr txBox="1"/>
          <p:nvPr>
            <p:ph idx="1" type="subTitle"/>
          </p:nvPr>
        </p:nvSpPr>
        <p:spPr>
          <a:xfrm>
            <a:off x="3815625" y="3709575"/>
            <a:ext cx="3593100" cy="4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Preprocessing for hypothesis testing</a:t>
            </a:r>
            <a:endParaRPr/>
          </a:p>
        </p:txBody>
      </p:sp>
      <p:cxnSp>
        <p:nvCxnSpPr>
          <p:cNvPr id="352" name="Google Shape;352;p16"/>
          <p:cNvCxnSpPr/>
          <p:nvPr/>
        </p:nvCxnSpPr>
        <p:spPr>
          <a:xfrm>
            <a:off x="3610750" y="3253297"/>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7"/>
          <p:cNvSpPr txBox="1"/>
          <p:nvPr>
            <p:ph idx="2" type="title"/>
          </p:nvPr>
        </p:nvSpPr>
        <p:spPr>
          <a:xfrm>
            <a:off x="154326" y="2427375"/>
            <a:ext cx="29250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sz="2400"/>
              <a:t>Obesity Target Pre-processing</a:t>
            </a:r>
            <a:endParaRPr sz="2400"/>
          </a:p>
        </p:txBody>
      </p:sp>
      <p:sp>
        <p:nvSpPr>
          <p:cNvPr id="358" name="Google Shape;358;p17"/>
          <p:cNvSpPr txBox="1"/>
          <p:nvPr>
            <p:ph idx="1" type="subTitle"/>
          </p:nvPr>
        </p:nvSpPr>
        <p:spPr>
          <a:xfrm>
            <a:off x="514645" y="3484025"/>
            <a:ext cx="3068700" cy="4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Slight difference in the group counts, but sufficient data in each group to perform our analysis.</a:t>
            </a:r>
            <a:endParaRPr/>
          </a:p>
        </p:txBody>
      </p:sp>
      <p:pic>
        <p:nvPicPr>
          <p:cNvPr id="359" name="Google Shape;359;p17"/>
          <p:cNvPicPr preferRelativeResize="0"/>
          <p:nvPr/>
        </p:nvPicPr>
        <p:blipFill rotWithShape="1">
          <a:blip r:embed="rId3">
            <a:alphaModFix/>
          </a:blip>
          <a:srcRect b="0" l="0" r="1184" t="5855"/>
          <a:stretch/>
        </p:blipFill>
        <p:spPr>
          <a:xfrm>
            <a:off x="4402350" y="1385650"/>
            <a:ext cx="3335276" cy="2662626"/>
          </a:xfrm>
          <a:prstGeom prst="rect">
            <a:avLst/>
          </a:prstGeom>
          <a:noFill/>
          <a:ln>
            <a:noFill/>
          </a:ln>
        </p:spPr>
      </p:pic>
      <p:pic>
        <p:nvPicPr>
          <p:cNvPr id="360" name="Google Shape;360;p17"/>
          <p:cNvPicPr preferRelativeResize="0"/>
          <p:nvPr/>
        </p:nvPicPr>
        <p:blipFill rotWithShape="1">
          <a:blip r:embed="rId4">
            <a:alphaModFix/>
          </a:blip>
          <a:srcRect b="0" l="0" r="0" t="0"/>
          <a:stretch/>
        </p:blipFill>
        <p:spPr>
          <a:xfrm>
            <a:off x="4402350" y="1419200"/>
            <a:ext cx="3296700" cy="2595525"/>
          </a:xfrm>
          <a:prstGeom prst="rect">
            <a:avLst/>
          </a:prstGeom>
          <a:noFill/>
          <a:ln>
            <a:noFill/>
          </a:ln>
        </p:spPr>
      </p:pic>
      <p:sp>
        <p:nvSpPr>
          <p:cNvPr id="361" name="Google Shape;361;p17"/>
          <p:cNvSpPr txBox="1"/>
          <p:nvPr>
            <p:ph idx="1" type="subTitle"/>
          </p:nvPr>
        </p:nvSpPr>
        <p:spPr>
          <a:xfrm>
            <a:off x="4081250" y="4310675"/>
            <a:ext cx="4508400" cy="464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Number of non obese records = 1139</a:t>
            </a:r>
            <a:endParaRPr/>
          </a:p>
          <a:p>
            <a:pPr indent="-317500" lvl="0" marL="457200" rtl="0" algn="l">
              <a:lnSpc>
                <a:spcPct val="100000"/>
              </a:lnSpc>
              <a:spcBef>
                <a:spcPts val="0"/>
              </a:spcBef>
              <a:spcAft>
                <a:spcPts val="0"/>
              </a:spcAft>
              <a:buSzPts val="1400"/>
              <a:buChar char="●"/>
            </a:pPr>
            <a:r>
              <a:rPr lang="en"/>
              <a:t>Number of obese records = 972</a:t>
            </a:r>
            <a:endParaRPr/>
          </a:p>
          <a:p>
            <a:pPr indent="0" lvl="0" marL="457200" rtl="0" algn="l">
              <a:lnSpc>
                <a:spcPct val="100000"/>
              </a:lnSpc>
              <a:spcBef>
                <a:spcPts val="0"/>
              </a:spcBef>
              <a:spcAft>
                <a:spcPts val="0"/>
              </a:spcAft>
              <a:buSzPts val="14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359"/>
                                        </p:tgtEl>
                                        <p:attrNameLst>
                                          <p:attrName>ppt_y</p:attrName>
                                        </p:attrNameLst>
                                      </p:cBhvr>
                                      <p:tavLst>
                                        <p:tav fmla="" tm="0">
                                          <p:val>
                                            <p:strVal val="#ppt_y"/>
                                          </p:val>
                                        </p:tav>
                                        <p:tav fmla="" tm="100000">
                                          <p:val>
                                            <p:strVal val="#ppt_y+1"/>
                                          </p:val>
                                        </p:tav>
                                      </p:tavLst>
                                    </p:anim>
                                    <p:set>
                                      <p:cBhvr>
                                        <p:cTn dur="1" fill="hold">
                                          <p:stCondLst>
                                            <p:cond delay="1000"/>
                                          </p:stCondLst>
                                        </p:cTn>
                                        <p:tgtEl>
                                          <p:spTgt spid="359"/>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000"/>
                                        <p:tgtEl>
                                          <p:spTgt spid="3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9"/>
          <p:cNvSpPr txBox="1"/>
          <p:nvPr>
            <p:ph idx="4" type="title"/>
          </p:nvPr>
        </p:nvSpPr>
        <p:spPr>
          <a:xfrm>
            <a:off x="938500" y="445025"/>
            <a:ext cx="50568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Preprocessing of Features</a:t>
            </a:r>
            <a:endParaRPr/>
          </a:p>
        </p:txBody>
      </p:sp>
      <p:cxnSp>
        <p:nvCxnSpPr>
          <p:cNvPr id="367" name="Google Shape;367;p19"/>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368" name="Google Shape;368;p19"/>
          <p:cNvSpPr txBox="1"/>
          <p:nvPr>
            <p:ph type="title"/>
          </p:nvPr>
        </p:nvSpPr>
        <p:spPr>
          <a:xfrm>
            <a:off x="1148200" y="1176275"/>
            <a:ext cx="23901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Categorical Variables</a:t>
            </a:r>
            <a:endParaRPr/>
          </a:p>
        </p:txBody>
      </p:sp>
      <p:sp>
        <p:nvSpPr>
          <p:cNvPr id="369" name="Google Shape;369;p19"/>
          <p:cNvSpPr txBox="1"/>
          <p:nvPr>
            <p:ph idx="1" type="subTitle"/>
          </p:nvPr>
        </p:nvSpPr>
        <p:spPr>
          <a:xfrm>
            <a:off x="938500" y="1724675"/>
            <a:ext cx="2809500" cy="62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Encoded as an integer array for hypothesis testing.</a:t>
            </a:r>
            <a:endParaRPr/>
          </a:p>
        </p:txBody>
      </p:sp>
      <p:sp>
        <p:nvSpPr>
          <p:cNvPr id="370" name="Google Shape;370;p19"/>
          <p:cNvSpPr txBox="1"/>
          <p:nvPr>
            <p:ph idx="2" type="title"/>
          </p:nvPr>
        </p:nvSpPr>
        <p:spPr>
          <a:xfrm>
            <a:off x="4027413" y="1176275"/>
            <a:ext cx="23901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Numerical Variables</a:t>
            </a:r>
            <a:endParaRPr/>
          </a:p>
        </p:txBody>
      </p:sp>
      <p:sp>
        <p:nvSpPr>
          <p:cNvPr id="371" name="Google Shape;371;p19"/>
          <p:cNvSpPr txBox="1"/>
          <p:nvPr>
            <p:ph idx="3" type="subTitle"/>
          </p:nvPr>
        </p:nvSpPr>
        <p:spPr>
          <a:xfrm>
            <a:off x="4027425" y="1724675"/>
            <a:ext cx="2390100" cy="62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Not recasted for hypothesis testing.</a:t>
            </a:r>
            <a:endParaRPr/>
          </a:p>
        </p:txBody>
      </p:sp>
      <p:pic>
        <p:nvPicPr>
          <p:cNvPr id="372" name="Google Shape;372;p19"/>
          <p:cNvPicPr preferRelativeResize="0"/>
          <p:nvPr/>
        </p:nvPicPr>
        <p:blipFill rotWithShape="1">
          <a:blip r:embed="rId3">
            <a:alphaModFix/>
          </a:blip>
          <a:srcRect b="0" l="0" r="0" t="0"/>
          <a:stretch/>
        </p:blipFill>
        <p:spPr>
          <a:xfrm>
            <a:off x="647700" y="2774475"/>
            <a:ext cx="5898123" cy="1863225"/>
          </a:xfrm>
          <a:prstGeom prst="rect">
            <a:avLst/>
          </a:prstGeom>
          <a:noFill/>
          <a:ln>
            <a:noFill/>
          </a:ln>
        </p:spPr>
      </p:pic>
      <p:pic>
        <p:nvPicPr>
          <p:cNvPr id="373" name="Google Shape;373;p19"/>
          <p:cNvPicPr preferRelativeResize="0"/>
          <p:nvPr/>
        </p:nvPicPr>
        <p:blipFill rotWithShape="1">
          <a:blip r:embed="rId4">
            <a:alphaModFix/>
          </a:blip>
          <a:srcRect b="0" l="0" r="0" t="0"/>
          <a:stretch/>
        </p:blipFill>
        <p:spPr>
          <a:xfrm>
            <a:off x="6545825" y="2774475"/>
            <a:ext cx="1974275" cy="186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0"/>
          <p:cNvSpPr txBox="1"/>
          <p:nvPr>
            <p:ph type="title"/>
          </p:nvPr>
        </p:nvSpPr>
        <p:spPr>
          <a:xfrm>
            <a:off x="3762675" y="3177750"/>
            <a:ext cx="5086500"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Hypothesis Testing &amp; Feature Selection</a:t>
            </a:r>
            <a:endParaRPr/>
          </a:p>
        </p:txBody>
      </p:sp>
      <p:sp>
        <p:nvSpPr>
          <p:cNvPr id="379" name="Google Shape;379;p20"/>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03</a:t>
            </a:r>
            <a:endParaRPr/>
          </a:p>
        </p:txBody>
      </p:sp>
      <p:sp>
        <p:nvSpPr>
          <p:cNvPr id="380" name="Google Shape;380;p20"/>
          <p:cNvSpPr txBox="1"/>
          <p:nvPr>
            <p:ph idx="1" type="subTitle"/>
          </p:nvPr>
        </p:nvSpPr>
        <p:spPr>
          <a:xfrm>
            <a:off x="3837750" y="3710050"/>
            <a:ext cx="4301100" cy="4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Chi-Squared Test, Shapiro-Wilk Test, Mann-Whitney U Test</a:t>
            </a:r>
            <a:endParaRPr/>
          </a:p>
        </p:txBody>
      </p:sp>
      <p:cxnSp>
        <p:nvCxnSpPr>
          <p:cNvPr id="381" name="Google Shape;381;p20"/>
          <p:cNvCxnSpPr/>
          <p:nvPr/>
        </p:nvCxnSpPr>
        <p:spPr>
          <a:xfrm>
            <a:off x="3610750" y="3253297"/>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Objective of the Study </a:t>
            </a:r>
            <a:endParaRPr/>
          </a:p>
        </p:txBody>
      </p:sp>
      <p:cxnSp>
        <p:nvCxnSpPr>
          <p:cNvPr id="166" name="Google Shape;166;p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167" name="Google Shape;167;p2"/>
          <p:cNvSpPr txBox="1"/>
          <p:nvPr>
            <p:ph type="title"/>
          </p:nvPr>
        </p:nvSpPr>
        <p:spPr>
          <a:xfrm>
            <a:off x="3327001" y="2503175"/>
            <a:ext cx="2490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Select Features </a:t>
            </a:r>
            <a:endParaRPr/>
          </a:p>
        </p:txBody>
      </p:sp>
      <p:sp>
        <p:nvSpPr>
          <p:cNvPr id="168" name="Google Shape;168;p2"/>
          <p:cNvSpPr txBox="1"/>
          <p:nvPr>
            <p:ph idx="1" type="subTitle"/>
          </p:nvPr>
        </p:nvSpPr>
        <p:spPr>
          <a:xfrm>
            <a:off x="3538497" y="337462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latin typeface="Karla"/>
                <a:ea typeface="Karla"/>
                <a:cs typeface="Karla"/>
                <a:sym typeface="Karla"/>
              </a:rPr>
              <a:t>Explore the impact of demographic, eating &amp; exercise habits on obesity level using hypothesis testing.</a:t>
            </a:r>
            <a:endParaRPr sz="1200">
              <a:latin typeface="Karla"/>
              <a:ea typeface="Karla"/>
              <a:cs typeface="Karla"/>
              <a:sym typeface="Karla"/>
            </a:endParaRPr>
          </a:p>
          <a:p>
            <a:pPr indent="0" lvl="0" marL="0" rtl="0" algn="ctr">
              <a:lnSpc>
                <a:spcPct val="100000"/>
              </a:lnSpc>
              <a:spcBef>
                <a:spcPts val="0"/>
              </a:spcBef>
              <a:spcAft>
                <a:spcPts val="0"/>
              </a:spcAft>
              <a:buSzPts val="1400"/>
              <a:buNone/>
            </a:pPr>
            <a:r>
              <a:t/>
            </a:r>
            <a:endParaRPr sz="1200">
              <a:latin typeface="Karla"/>
              <a:ea typeface="Karla"/>
              <a:cs typeface="Karla"/>
              <a:sym typeface="Karla"/>
            </a:endParaRPr>
          </a:p>
        </p:txBody>
      </p:sp>
      <p:sp>
        <p:nvSpPr>
          <p:cNvPr id="169" name="Google Shape;169;p2"/>
          <p:cNvSpPr txBox="1"/>
          <p:nvPr>
            <p:ph idx="2" type="title"/>
          </p:nvPr>
        </p:nvSpPr>
        <p:spPr>
          <a:xfrm>
            <a:off x="6028553" y="249242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Model</a:t>
            </a:r>
            <a:endParaRPr/>
          </a:p>
        </p:txBody>
      </p:sp>
      <p:sp>
        <p:nvSpPr>
          <p:cNvPr id="170" name="Google Shape;170;p2"/>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latin typeface="Karla"/>
                <a:ea typeface="Karla"/>
                <a:cs typeface="Karla"/>
                <a:sym typeface="Karla"/>
              </a:rPr>
              <a:t>Predict obesity level given a certain set of lifestyle characteristics.</a:t>
            </a:r>
            <a:endParaRPr sz="1200">
              <a:latin typeface="Karla"/>
              <a:ea typeface="Karla"/>
              <a:cs typeface="Karla"/>
              <a:sym typeface="Karla"/>
            </a:endParaRPr>
          </a:p>
        </p:txBody>
      </p:sp>
      <p:sp>
        <p:nvSpPr>
          <p:cNvPr id="171" name="Google Shape;171;p2"/>
          <p:cNvSpPr txBox="1"/>
          <p:nvPr>
            <p:ph idx="5" type="title"/>
          </p:nvPr>
        </p:nvSpPr>
        <p:spPr>
          <a:xfrm>
            <a:off x="1048447" y="249242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Analyze </a:t>
            </a:r>
            <a:endParaRPr/>
          </a:p>
        </p:txBody>
      </p:sp>
      <p:sp>
        <p:nvSpPr>
          <p:cNvPr id="172" name="Google Shape;172;p2"/>
          <p:cNvSpPr txBox="1"/>
          <p:nvPr>
            <p:ph idx="6" type="subTitle"/>
          </p:nvPr>
        </p:nvSpPr>
        <p:spPr>
          <a:xfrm>
            <a:off x="1048450" y="3296325"/>
            <a:ext cx="2067000" cy="139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latin typeface="Karla"/>
                <a:ea typeface="Karla"/>
                <a:cs typeface="Karla"/>
                <a:sym typeface="Karla"/>
              </a:rPr>
              <a:t>Analyze the distribution of key lifestyle characteristics in a sample population of Peru, Colombia, and Mexico using visualizations and summary statistics. </a:t>
            </a:r>
            <a:endParaRPr sz="1000"/>
          </a:p>
        </p:txBody>
      </p:sp>
      <p:cxnSp>
        <p:nvCxnSpPr>
          <p:cNvPr id="173" name="Google Shape;173;p2"/>
          <p:cNvCxnSpPr/>
          <p:nvPr/>
        </p:nvCxnSpPr>
        <p:spPr>
          <a:xfrm>
            <a:off x="4436097" y="3113348"/>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cxnSp>
        <p:nvCxnSpPr>
          <p:cNvPr id="174" name="Google Shape;174;p2"/>
          <p:cNvCxnSpPr/>
          <p:nvPr/>
        </p:nvCxnSpPr>
        <p:spPr>
          <a:xfrm>
            <a:off x="6926150" y="3113348"/>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cxnSp>
        <p:nvCxnSpPr>
          <p:cNvPr id="175" name="Google Shape;175;p2"/>
          <p:cNvCxnSpPr/>
          <p:nvPr/>
        </p:nvCxnSpPr>
        <p:spPr>
          <a:xfrm>
            <a:off x="1946050" y="3113348"/>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176" name="Google Shape;176;p2"/>
          <p:cNvSpPr/>
          <p:nvPr/>
        </p:nvSpPr>
        <p:spPr>
          <a:xfrm>
            <a:off x="17396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4229697"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67197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6850102" y="2024450"/>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 name="Google Shape;180;p2"/>
          <p:cNvGrpSpPr/>
          <p:nvPr/>
        </p:nvGrpSpPr>
        <p:grpSpPr>
          <a:xfrm>
            <a:off x="4408944" y="2017503"/>
            <a:ext cx="326106" cy="423908"/>
            <a:chOff x="3990517" y="3354173"/>
            <a:chExt cx="279559" cy="363402"/>
          </a:xfrm>
        </p:grpSpPr>
        <p:sp>
          <p:nvSpPr>
            <p:cNvPr id="181" name="Google Shape;181;p2"/>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2"/>
          <p:cNvGrpSpPr/>
          <p:nvPr/>
        </p:nvGrpSpPr>
        <p:grpSpPr>
          <a:xfrm>
            <a:off x="1860614" y="2015956"/>
            <a:ext cx="442673" cy="426992"/>
            <a:chOff x="1284212" y="1963766"/>
            <a:chExt cx="379489" cy="366046"/>
          </a:xfrm>
        </p:grpSpPr>
        <p:sp>
          <p:nvSpPr>
            <p:cNvPr id="185" name="Google Shape;185;p2"/>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1"/>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2"/>
                </a:solidFill>
              </a:rPr>
              <a:t>Shapiro-Wilk Test</a:t>
            </a:r>
            <a:endParaRPr/>
          </a:p>
        </p:txBody>
      </p:sp>
      <p:cxnSp>
        <p:nvCxnSpPr>
          <p:cNvPr id="387" name="Google Shape;387;p2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388" name="Google Shape;388;p21"/>
          <p:cNvSpPr txBox="1"/>
          <p:nvPr/>
        </p:nvSpPr>
        <p:spPr>
          <a:xfrm>
            <a:off x="554500" y="1170963"/>
            <a:ext cx="5013300" cy="1036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Montserrat"/>
              <a:buChar char="●"/>
            </a:pPr>
            <a:r>
              <a:rPr b="0" i="0" lang="en" sz="1400" u="none" cap="none" strike="noStrike">
                <a:solidFill>
                  <a:schemeClr val="lt1"/>
                </a:solidFill>
                <a:latin typeface="Montserrat"/>
                <a:ea typeface="Montserrat"/>
                <a:cs typeface="Montserrat"/>
                <a:sym typeface="Montserrat"/>
              </a:rPr>
              <a:t>H0: data are drawn from a normal distribution.</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00000"/>
              </a:lnSpc>
              <a:spcBef>
                <a:spcPts val="1600"/>
              </a:spcBef>
              <a:spcAft>
                <a:spcPts val="1600"/>
              </a:spcAft>
              <a:buClr>
                <a:schemeClr val="lt1"/>
              </a:buClr>
              <a:buSzPts val="1400"/>
              <a:buFont typeface="Montserrat"/>
              <a:buChar char="●"/>
            </a:pPr>
            <a:r>
              <a:rPr b="0" i="0" lang="en" sz="1400" u="none" cap="none" strike="noStrike">
                <a:solidFill>
                  <a:schemeClr val="lt1"/>
                </a:solidFill>
                <a:latin typeface="Montserrat"/>
                <a:ea typeface="Montserrat"/>
                <a:cs typeface="Montserrat"/>
                <a:sym typeface="Montserrat"/>
              </a:rPr>
              <a:t>H1: data are not drawn from a normal distribution.</a:t>
            </a:r>
            <a:endParaRPr b="0" i="0" sz="1400" u="none" cap="none" strike="noStrike">
              <a:solidFill>
                <a:srgbClr val="000000"/>
              </a:solidFill>
              <a:latin typeface="Arial"/>
              <a:ea typeface="Arial"/>
              <a:cs typeface="Arial"/>
              <a:sym typeface="Arial"/>
            </a:endParaRPr>
          </a:p>
        </p:txBody>
      </p:sp>
      <p:pic>
        <p:nvPicPr>
          <p:cNvPr id="389" name="Google Shape;389;p21"/>
          <p:cNvPicPr preferRelativeResize="0"/>
          <p:nvPr/>
        </p:nvPicPr>
        <p:blipFill rotWithShape="1">
          <a:blip r:embed="rId3">
            <a:alphaModFix/>
          </a:blip>
          <a:srcRect b="0" l="0" r="0" t="0"/>
          <a:stretch/>
        </p:blipFill>
        <p:spPr>
          <a:xfrm>
            <a:off x="316121" y="2406761"/>
            <a:ext cx="2740875" cy="2013414"/>
          </a:xfrm>
          <a:prstGeom prst="rect">
            <a:avLst/>
          </a:prstGeom>
          <a:noFill/>
          <a:ln>
            <a:noFill/>
          </a:ln>
        </p:spPr>
      </p:pic>
      <p:pic>
        <p:nvPicPr>
          <p:cNvPr id="390" name="Google Shape;390;p21"/>
          <p:cNvPicPr preferRelativeResize="0"/>
          <p:nvPr/>
        </p:nvPicPr>
        <p:blipFill rotWithShape="1">
          <a:blip r:embed="rId4">
            <a:alphaModFix/>
          </a:blip>
          <a:srcRect b="0" l="0" r="0" t="0"/>
          <a:stretch/>
        </p:blipFill>
        <p:spPr>
          <a:xfrm>
            <a:off x="3212750" y="2406699"/>
            <a:ext cx="2740866" cy="2013475"/>
          </a:xfrm>
          <a:prstGeom prst="rect">
            <a:avLst/>
          </a:prstGeom>
          <a:noFill/>
          <a:ln>
            <a:noFill/>
          </a:ln>
        </p:spPr>
      </p:pic>
      <p:pic>
        <p:nvPicPr>
          <p:cNvPr id="391" name="Google Shape;391;p21"/>
          <p:cNvPicPr preferRelativeResize="0"/>
          <p:nvPr/>
        </p:nvPicPr>
        <p:blipFill rotWithShape="1">
          <a:blip r:embed="rId5">
            <a:alphaModFix/>
          </a:blip>
          <a:srcRect b="0" l="0" r="0" t="0"/>
          <a:stretch/>
        </p:blipFill>
        <p:spPr>
          <a:xfrm>
            <a:off x="6109379" y="2406697"/>
            <a:ext cx="2763000" cy="20134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2"/>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2"/>
                </a:solidFill>
              </a:rPr>
              <a:t>Shapiro-Wilk Test</a:t>
            </a:r>
            <a:endParaRPr/>
          </a:p>
        </p:txBody>
      </p:sp>
      <p:cxnSp>
        <p:nvCxnSpPr>
          <p:cNvPr id="397" name="Google Shape;397;p2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398" name="Google Shape;398;p22"/>
          <p:cNvSpPr txBox="1"/>
          <p:nvPr/>
        </p:nvSpPr>
        <p:spPr>
          <a:xfrm>
            <a:off x="554500" y="1170963"/>
            <a:ext cx="5013300" cy="1036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Montserrat"/>
              <a:buChar char="●"/>
            </a:pPr>
            <a:r>
              <a:rPr b="0" i="0" lang="en" sz="1400" u="none" cap="none" strike="noStrike">
                <a:solidFill>
                  <a:schemeClr val="lt1"/>
                </a:solidFill>
                <a:latin typeface="Montserrat"/>
                <a:ea typeface="Montserrat"/>
                <a:cs typeface="Montserrat"/>
                <a:sym typeface="Montserrat"/>
              </a:rPr>
              <a:t>H0: data are drawn from a normal distribution.</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00000"/>
              </a:lnSpc>
              <a:spcBef>
                <a:spcPts val="1600"/>
              </a:spcBef>
              <a:spcAft>
                <a:spcPts val="1600"/>
              </a:spcAft>
              <a:buClr>
                <a:schemeClr val="lt1"/>
              </a:buClr>
              <a:buSzPts val="1400"/>
              <a:buFont typeface="Montserrat"/>
              <a:buChar char="●"/>
            </a:pPr>
            <a:r>
              <a:rPr b="0" i="0" lang="en" sz="1400" u="none" cap="none" strike="noStrike">
                <a:solidFill>
                  <a:schemeClr val="lt1"/>
                </a:solidFill>
                <a:latin typeface="Montserrat"/>
                <a:ea typeface="Montserrat"/>
                <a:cs typeface="Montserrat"/>
                <a:sym typeface="Montserrat"/>
              </a:rPr>
              <a:t>H1: data are not drawn from a normal distribution.</a:t>
            </a:r>
            <a:endParaRPr b="0" i="0" sz="1400" u="none" cap="none" strike="noStrike">
              <a:solidFill>
                <a:srgbClr val="000000"/>
              </a:solidFill>
              <a:latin typeface="Arial"/>
              <a:ea typeface="Arial"/>
              <a:cs typeface="Arial"/>
              <a:sym typeface="Arial"/>
            </a:endParaRPr>
          </a:p>
        </p:txBody>
      </p:sp>
      <p:pic>
        <p:nvPicPr>
          <p:cNvPr id="399" name="Google Shape;399;p22"/>
          <p:cNvPicPr preferRelativeResize="0"/>
          <p:nvPr/>
        </p:nvPicPr>
        <p:blipFill rotWithShape="1">
          <a:blip r:embed="rId3">
            <a:alphaModFix/>
          </a:blip>
          <a:srcRect b="0" l="0" r="0" t="0"/>
          <a:stretch/>
        </p:blipFill>
        <p:spPr>
          <a:xfrm>
            <a:off x="1026188" y="2397599"/>
            <a:ext cx="3808574" cy="1108825"/>
          </a:xfrm>
          <a:prstGeom prst="rect">
            <a:avLst/>
          </a:prstGeom>
          <a:noFill/>
          <a:ln>
            <a:noFill/>
          </a:ln>
        </p:spPr>
      </p:pic>
      <p:sp>
        <p:nvSpPr>
          <p:cNvPr id="400" name="Google Shape;400;p22"/>
          <p:cNvSpPr/>
          <p:nvPr/>
        </p:nvSpPr>
        <p:spPr>
          <a:xfrm>
            <a:off x="2776375" y="2621525"/>
            <a:ext cx="1758600" cy="17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2"/>
          <p:cNvSpPr/>
          <p:nvPr/>
        </p:nvSpPr>
        <p:spPr>
          <a:xfrm>
            <a:off x="2809725" y="2964400"/>
            <a:ext cx="1758600" cy="17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2"/>
          <p:cNvSpPr/>
          <p:nvPr/>
        </p:nvSpPr>
        <p:spPr>
          <a:xfrm>
            <a:off x="2721075" y="3286125"/>
            <a:ext cx="1879500" cy="17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2"/>
          <p:cNvSpPr txBox="1"/>
          <p:nvPr/>
        </p:nvSpPr>
        <p:spPr>
          <a:xfrm>
            <a:off x="554500" y="3783150"/>
            <a:ext cx="4725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1600"/>
              </a:spcAft>
              <a:buClr>
                <a:schemeClr val="lt1"/>
              </a:buClr>
              <a:buSzPts val="1400"/>
              <a:buFont typeface="Montserrat"/>
              <a:buChar char="●"/>
            </a:pPr>
            <a:r>
              <a:rPr b="0" i="0" lang="en" sz="1400" u="none" cap="none" strike="noStrike">
                <a:solidFill>
                  <a:schemeClr val="lt1"/>
                </a:solidFill>
                <a:latin typeface="Montserrat"/>
                <a:ea typeface="Montserrat"/>
                <a:cs typeface="Montserrat"/>
                <a:sym typeface="Montserrat"/>
              </a:rPr>
              <a:t>We reject the null hypothesis that Age, Height and Weight are drawn from a normal distribution.</a:t>
            </a:r>
            <a:endParaRPr b="0" i="0" sz="1400" u="none" cap="none" strike="noStrike">
              <a:solidFill>
                <a:srgbClr val="000000"/>
              </a:solidFill>
              <a:latin typeface="Arial"/>
              <a:ea typeface="Arial"/>
              <a:cs typeface="Arial"/>
              <a:sym typeface="Arial"/>
            </a:endParaRPr>
          </a:p>
        </p:txBody>
      </p:sp>
      <p:pic>
        <p:nvPicPr>
          <p:cNvPr id="404" name="Google Shape;404;p22"/>
          <p:cNvPicPr preferRelativeResize="0"/>
          <p:nvPr/>
        </p:nvPicPr>
        <p:blipFill rotWithShape="1">
          <a:blip r:embed="rId4">
            <a:alphaModFix/>
          </a:blip>
          <a:srcRect b="0" l="0" r="0" t="0"/>
          <a:stretch/>
        </p:blipFill>
        <p:spPr>
          <a:xfrm>
            <a:off x="6018937" y="163975"/>
            <a:ext cx="2046725" cy="1503500"/>
          </a:xfrm>
          <a:prstGeom prst="rect">
            <a:avLst/>
          </a:prstGeom>
          <a:noFill/>
          <a:ln>
            <a:noFill/>
          </a:ln>
        </p:spPr>
      </p:pic>
      <p:pic>
        <p:nvPicPr>
          <p:cNvPr id="405" name="Google Shape;405;p22"/>
          <p:cNvPicPr preferRelativeResize="0"/>
          <p:nvPr/>
        </p:nvPicPr>
        <p:blipFill rotWithShape="1">
          <a:blip r:embed="rId5">
            <a:alphaModFix/>
          </a:blip>
          <a:srcRect b="0" l="0" r="0" t="0"/>
          <a:stretch/>
        </p:blipFill>
        <p:spPr>
          <a:xfrm>
            <a:off x="6018925" y="1782576"/>
            <a:ext cx="2046725" cy="1503552"/>
          </a:xfrm>
          <a:prstGeom prst="rect">
            <a:avLst/>
          </a:prstGeom>
          <a:noFill/>
          <a:ln>
            <a:noFill/>
          </a:ln>
        </p:spPr>
      </p:pic>
      <p:pic>
        <p:nvPicPr>
          <p:cNvPr id="406" name="Google Shape;406;p22"/>
          <p:cNvPicPr preferRelativeResize="0"/>
          <p:nvPr/>
        </p:nvPicPr>
        <p:blipFill rotWithShape="1">
          <a:blip r:embed="rId6">
            <a:alphaModFix/>
          </a:blip>
          <a:srcRect b="0" l="0" r="0" t="0"/>
          <a:stretch/>
        </p:blipFill>
        <p:spPr>
          <a:xfrm>
            <a:off x="6010663" y="3401225"/>
            <a:ext cx="2063259" cy="1503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3"/>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2"/>
                </a:solidFill>
              </a:rPr>
              <a:t>Mann-Whitney U Test</a:t>
            </a:r>
            <a:endParaRPr>
              <a:solidFill>
                <a:schemeClr val="lt2"/>
              </a:solidFill>
            </a:endParaRPr>
          </a:p>
          <a:p>
            <a:pPr indent="0" lvl="0" marL="0" rtl="0" algn="l">
              <a:lnSpc>
                <a:spcPct val="100000"/>
              </a:lnSpc>
              <a:spcBef>
                <a:spcPts val="0"/>
              </a:spcBef>
              <a:spcAft>
                <a:spcPts val="0"/>
              </a:spcAft>
              <a:buSzPts val="2400"/>
              <a:buNone/>
            </a:pPr>
            <a:r>
              <a:t/>
            </a:r>
            <a:endParaRPr>
              <a:solidFill>
                <a:schemeClr val="lt2"/>
              </a:solidFill>
            </a:endParaRPr>
          </a:p>
        </p:txBody>
      </p:sp>
      <p:cxnSp>
        <p:nvCxnSpPr>
          <p:cNvPr id="412" name="Google Shape;412;p23"/>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413" name="Google Shape;413;p23"/>
          <p:cNvSpPr txBox="1"/>
          <p:nvPr/>
        </p:nvSpPr>
        <p:spPr>
          <a:xfrm>
            <a:off x="462075" y="1077313"/>
            <a:ext cx="5013300" cy="1251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Montserrat"/>
              <a:buChar char="●"/>
            </a:pPr>
            <a:r>
              <a:rPr b="0" i="0" lang="en" sz="1400" u="none" cap="none" strike="noStrike">
                <a:solidFill>
                  <a:schemeClr val="lt1"/>
                </a:solidFill>
                <a:latin typeface="Montserrat"/>
                <a:ea typeface="Montserrat"/>
                <a:cs typeface="Montserrat"/>
                <a:sym typeface="Montserrat"/>
              </a:rPr>
              <a:t>H0: ‘NObeyesedad’ &amp; each numeric variable are independent</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00000"/>
              </a:lnSpc>
              <a:spcBef>
                <a:spcPts val="1600"/>
              </a:spcBef>
              <a:spcAft>
                <a:spcPts val="1600"/>
              </a:spcAft>
              <a:buClr>
                <a:schemeClr val="lt1"/>
              </a:buClr>
              <a:buSzPts val="1400"/>
              <a:buFont typeface="Montserrat"/>
              <a:buChar char="●"/>
            </a:pPr>
            <a:r>
              <a:rPr b="0" i="0" lang="en" sz="1400" u="none" cap="none" strike="noStrike">
                <a:solidFill>
                  <a:schemeClr val="lt1"/>
                </a:solidFill>
                <a:latin typeface="Montserrat"/>
                <a:ea typeface="Montserrat"/>
                <a:cs typeface="Montserrat"/>
                <a:sym typeface="Montserrat"/>
              </a:rPr>
              <a:t>H1: ‘NObeyesedad’ &amp; each numeric variable are not independent</a:t>
            </a:r>
            <a:endParaRPr b="0" i="0" sz="1400" u="none" cap="none" strike="noStrike">
              <a:solidFill>
                <a:schemeClr val="lt1"/>
              </a:solidFill>
              <a:latin typeface="Montserrat"/>
              <a:ea typeface="Montserrat"/>
              <a:cs typeface="Montserrat"/>
              <a:sym typeface="Montserrat"/>
            </a:endParaRPr>
          </a:p>
        </p:txBody>
      </p:sp>
      <p:pic>
        <p:nvPicPr>
          <p:cNvPr id="414" name="Google Shape;414;p23"/>
          <p:cNvPicPr preferRelativeResize="0"/>
          <p:nvPr/>
        </p:nvPicPr>
        <p:blipFill rotWithShape="1">
          <a:blip r:embed="rId3">
            <a:alphaModFix/>
          </a:blip>
          <a:srcRect b="0" l="0" r="0" t="0"/>
          <a:stretch/>
        </p:blipFill>
        <p:spPr>
          <a:xfrm>
            <a:off x="1355200" y="3689230"/>
            <a:ext cx="2667250" cy="1223895"/>
          </a:xfrm>
          <a:prstGeom prst="rect">
            <a:avLst/>
          </a:prstGeom>
          <a:noFill/>
          <a:ln>
            <a:noFill/>
          </a:ln>
        </p:spPr>
      </p:pic>
      <p:pic>
        <p:nvPicPr>
          <p:cNvPr id="415" name="Google Shape;415;p23"/>
          <p:cNvPicPr preferRelativeResize="0"/>
          <p:nvPr/>
        </p:nvPicPr>
        <p:blipFill rotWithShape="1">
          <a:blip r:embed="rId4">
            <a:alphaModFix/>
          </a:blip>
          <a:srcRect b="0" l="0" r="0" t="0"/>
          <a:stretch/>
        </p:blipFill>
        <p:spPr>
          <a:xfrm>
            <a:off x="5766122" y="152762"/>
            <a:ext cx="2363745" cy="1525920"/>
          </a:xfrm>
          <a:prstGeom prst="rect">
            <a:avLst/>
          </a:prstGeom>
          <a:noFill/>
          <a:ln>
            <a:noFill/>
          </a:ln>
        </p:spPr>
      </p:pic>
      <p:pic>
        <p:nvPicPr>
          <p:cNvPr id="416" name="Google Shape;416;p23"/>
          <p:cNvPicPr preferRelativeResize="0"/>
          <p:nvPr/>
        </p:nvPicPr>
        <p:blipFill rotWithShape="1">
          <a:blip r:embed="rId5">
            <a:alphaModFix/>
          </a:blip>
          <a:srcRect b="0" l="0" r="0" t="0"/>
          <a:stretch/>
        </p:blipFill>
        <p:spPr>
          <a:xfrm>
            <a:off x="5766126" y="3547450"/>
            <a:ext cx="2363748" cy="1525925"/>
          </a:xfrm>
          <a:prstGeom prst="rect">
            <a:avLst/>
          </a:prstGeom>
          <a:noFill/>
          <a:ln>
            <a:noFill/>
          </a:ln>
        </p:spPr>
      </p:pic>
      <p:pic>
        <p:nvPicPr>
          <p:cNvPr id="417" name="Google Shape;417;p23"/>
          <p:cNvPicPr preferRelativeResize="0"/>
          <p:nvPr/>
        </p:nvPicPr>
        <p:blipFill rotWithShape="1">
          <a:blip r:embed="rId6">
            <a:alphaModFix/>
          </a:blip>
          <a:srcRect b="0" l="0" r="0" t="0"/>
          <a:stretch/>
        </p:blipFill>
        <p:spPr>
          <a:xfrm>
            <a:off x="5766126" y="1798200"/>
            <a:ext cx="2363750" cy="1629732"/>
          </a:xfrm>
          <a:prstGeom prst="rect">
            <a:avLst/>
          </a:prstGeom>
          <a:noFill/>
          <a:ln>
            <a:noFill/>
          </a:ln>
        </p:spPr>
      </p:pic>
      <p:pic>
        <p:nvPicPr>
          <p:cNvPr id="418" name="Google Shape;418;p23"/>
          <p:cNvPicPr preferRelativeResize="0"/>
          <p:nvPr/>
        </p:nvPicPr>
        <p:blipFill rotWithShape="1">
          <a:blip r:embed="rId7">
            <a:alphaModFix/>
          </a:blip>
          <a:srcRect b="0" l="0" r="0" t="0"/>
          <a:stretch/>
        </p:blipFill>
        <p:spPr>
          <a:xfrm>
            <a:off x="1355200" y="2329228"/>
            <a:ext cx="2667250" cy="12238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Mann-Whitney U Test</a:t>
            </a:r>
            <a:endParaRPr/>
          </a:p>
        </p:txBody>
      </p:sp>
      <p:cxnSp>
        <p:nvCxnSpPr>
          <p:cNvPr id="424" name="Google Shape;424;p24"/>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425" name="Google Shape;425;p24"/>
          <p:cNvSpPr txBox="1"/>
          <p:nvPr>
            <p:ph idx="4294967295" type="body"/>
          </p:nvPr>
        </p:nvSpPr>
        <p:spPr>
          <a:xfrm>
            <a:off x="995524" y="966425"/>
            <a:ext cx="6518700" cy="1795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 sz="1400">
                <a:solidFill>
                  <a:schemeClr val="lt1"/>
                </a:solidFill>
              </a:rPr>
              <a:t>H0: ‘NObeyesedad’ &amp; each numeric variable are independent</a:t>
            </a:r>
            <a:endParaRPr sz="1400">
              <a:solidFill>
                <a:schemeClr val="lt1"/>
              </a:solidFill>
            </a:endParaRPr>
          </a:p>
          <a:p>
            <a:pPr indent="-317500" lvl="0" marL="457200" rtl="0" algn="l">
              <a:lnSpc>
                <a:spcPct val="100000"/>
              </a:lnSpc>
              <a:spcBef>
                <a:spcPts val="1600"/>
              </a:spcBef>
              <a:spcAft>
                <a:spcPts val="0"/>
              </a:spcAft>
              <a:buClr>
                <a:schemeClr val="lt1"/>
              </a:buClr>
              <a:buSzPts val="1400"/>
              <a:buChar char="●"/>
            </a:pPr>
            <a:r>
              <a:rPr lang="en" sz="1400">
                <a:solidFill>
                  <a:schemeClr val="lt1"/>
                </a:solidFill>
              </a:rPr>
              <a:t>H1: ‘NObeyesedad’ &amp; each numeric variable are not independent</a:t>
            </a:r>
            <a:endParaRPr sz="1400">
              <a:solidFill>
                <a:schemeClr val="lt1"/>
              </a:solidFill>
            </a:endParaRPr>
          </a:p>
          <a:p>
            <a:pPr indent="-317500" lvl="0" marL="457200" rtl="0" algn="l">
              <a:lnSpc>
                <a:spcPct val="100000"/>
              </a:lnSpc>
              <a:spcBef>
                <a:spcPts val="1600"/>
              </a:spcBef>
              <a:spcAft>
                <a:spcPts val="0"/>
              </a:spcAft>
              <a:buClr>
                <a:schemeClr val="lt1"/>
              </a:buClr>
              <a:buSzPts val="1400"/>
              <a:buChar char="●"/>
            </a:pPr>
            <a:r>
              <a:rPr lang="en" sz="1400">
                <a:solidFill>
                  <a:schemeClr val="lt1"/>
                </a:solidFill>
              </a:rPr>
              <a:t>Per results, we reject the null hypothesis that age, height, and weight have no impact on obesity</a:t>
            </a:r>
            <a:endParaRPr sz="1400">
              <a:solidFill>
                <a:schemeClr val="lt1"/>
              </a:solidFill>
            </a:endParaRPr>
          </a:p>
          <a:p>
            <a:pPr indent="0" lvl="0" marL="0" rtl="0" algn="l">
              <a:lnSpc>
                <a:spcPct val="100000"/>
              </a:lnSpc>
              <a:spcBef>
                <a:spcPts val="1600"/>
              </a:spcBef>
              <a:spcAft>
                <a:spcPts val="0"/>
              </a:spcAft>
              <a:buSzPts val="1800"/>
              <a:buNone/>
            </a:pPr>
            <a:r>
              <a:t/>
            </a:r>
            <a:endParaRPr sz="1400">
              <a:solidFill>
                <a:schemeClr val="lt1"/>
              </a:solidFill>
            </a:endParaRPr>
          </a:p>
          <a:p>
            <a:pPr indent="0" lvl="0" marL="0" rtl="0" algn="l">
              <a:lnSpc>
                <a:spcPct val="100000"/>
              </a:lnSpc>
              <a:spcBef>
                <a:spcPts val="1600"/>
              </a:spcBef>
              <a:spcAft>
                <a:spcPts val="0"/>
              </a:spcAft>
              <a:buSzPts val="1800"/>
              <a:buNone/>
            </a:pPr>
            <a:r>
              <a:t/>
            </a:r>
            <a:endParaRPr sz="1400">
              <a:solidFill>
                <a:schemeClr val="lt1"/>
              </a:solidFill>
            </a:endParaRPr>
          </a:p>
          <a:p>
            <a:pPr indent="-317500" lvl="0" marL="457200" rtl="0" algn="l">
              <a:lnSpc>
                <a:spcPct val="100000"/>
              </a:lnSpc>
              <a:spcBef>
                <a:spcPts val="1600"/>
              </a:spcBef>
              <a:spcAft>
                <a:spcPts val="0"/>
              </a:spcAft>
              <a:buClr>
                <a:schemeClr val="lt1"/>
              </a:buClr>
              <a:buSzPts val="1400"/>
              <a:buChar char="●"/>
            </a:pPr>
            <a:r>
              <a:rPr lang="en" sz="1400">
                <a:solidFill>
                  <a:schemeClr val="lt1"/>
                </a:solidFill>
              </a:rPr>
              <a:t>Weight and height were dropped from our model given the relationship to mass body index; which was used to operationalize target variable </a:t>
            </a:r>
            <a:endParaRPr sz="1400">
              <a:solidFill>
                <a:schemeClr val="lt1"/>
              </a:solidFill>
            </a:endParaRPr>
          </a:p>
          <a:p>
            <a:pPr indent="0" lvl="0" marL="0" rtl="0" algn="l">
              <a:lnSpc>
                <a:spcPct val="100000"/>
              </a:lnSpc>
              <a:spcBef>
                <a:spcPts val="1600"/>
              </a:spcBef>
              <a:spcAft>
                <a:spcPts val="1600"/>
              </a:spcAft>
              <a:buSzPts val="1800"/>
              <a:buNone/>
            </a:pPr>
            <a:r>
              <a:t/>
            </a:r>
            <a:endParaRPr sz="1400">
              <a:solidFill>
                <a:schemeClr val="lt1"/>
              </a:solidFill>
            </a:endParaRPr>
          </a:p>
        </p:txBody>
      </p:sp>
      <p:pic>
        <p:nvPicPr>
          <p:cNvPr id="426" name="Google Shape;426;p24"/>
          <p:cNvPicPr preferRelativeResize="0"/>
          <p:nvPr/>
        </p:nvPicPr>
        <p:blipFill rotWithShape="1">
          <a:blip r:embed="rId3">
            <a:alphaModFix/>
          </a:blip>
          <a:srcRect b="0" l="0" r="0" t="0"/>
          <a:stretch/>
        </p:blipFill>
        <p:spPr>
          <a:xfrm>
            <a:off x="1060800" y="2496087"/>
            <a:ext cx="6767399" cy="563950"/>
          </a:xfrm>
          <a:prstGeom prst="rect">
            <a:avLst/>
          </a:prstGeom>
          <a:noFill/>
          <a:ln>
            <a:noFill/>
          </a:ln>
        </p:spPr>
      </p:pic>
      <p:sp>
        <p:nvSpPr>
          <p:cNvPr id="427" name="Google Shape;427;p24"/>
          <p:cNvSpPr/>
          <p:nvPr/>
        </p:nvSpPr>
        <p:spPr>
          <a:xfrm>
            <a:off x="5458275" y="2545375"/>
            <a:ext cx="1399500" cy="1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4"/>
          <p:cNvSpPr/>
          <p:nvPr/>
        </p:nvSpPr>
        <p:spPr>
          <a:xfrm>
            <a:off x="5201875" y="2702300"/>
            <a:ext cx="1399500" cy="1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4"/>
          <p:cNvSpPr/>
          <p:nvPr/>
        </p:nvSpPr>
        <p:spPr>
          <a:xfrm>
            <a:off x="5368625" y="2859225"/>
            <a:ext cx="1399500" cy="1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Chi-Squared</a:t>
            </a:r>
            <a:endParaRPr/>
          </a:p>
        </p:txBody>
      </p:sp>
      <p:cxnSp>
        <p:nvCxnSpPr>
          <p:cNvPr id="435" name="Google Shape;435;p25"/>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436" name="Google Shape;436;p25"/>
          <p:cNvSpPr txBox="1"/>
          <p:nvPr>
            <p:ph idx="4294967295" type="body"/>
          </p:nvPr>
        </p:nvSpPr>
        <p:spPr>
          <a:xfrm>
            <a:off x="995524" y="966425"/>
            <a:ext cx="6518700" cy="1795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 sz="1400">
                <a:solidFill>
                  <a:schemeClr val="lt1"/>
                </a:solidFill>
              </a:rPr>
              <a:t>H0: ‘NObeyesedad’ &amp; each factor variable are independent</a:t>
            </a:r>
            <a:endParaRPr sz="1400">
              <a:solidFill>
                <a:schemeClr val="lt1"/>
              </a:solidFill>
            </a:endParaRPr>
          </a:p>
          <a:p>
            <a:pPr indent="-317500" lvl="0" marL="457200" rtl="0" algn="l">
              <a:lnSpc>
                <a:spcPct val="100000"/>
              </a:lnSpc>
              <a:spcBef>
                <a:spcPts val="1600"/>
              </a:spcBef>
              <a:spcAft>
                <a:spcPts val="0"/>
              </a:spcAft>
              <a:buClr>
                <a:schemeClr val="lt1"/>
              </a:buClr>
              <a:buSzPts val="1400"/>
              <a:buChar char="●"/>
            </a:pPr>
            <a:r>
              <a:rPr lang="en" sz="1400">
                <a:solidFill>
                  <a:schemeClr val="lt1"/>
                </a:solidFill>
              </a:rPr>
              <a:t>H1: ‘NObeyesedad’ &amp; each factor variable are not independent</a:t>
            </a:r>
            <a:endParaRPr sz="1400">
              <a:solidFill>
                <a:schemeClr val="lt1"/>
              </a:solidFill>
            </a:endParaRPr>
          </a:p>
          <a:p>
            <a:pPr indent="-317500" lvl="0" marL="457200" rtl="0" algn="l">
              <a:lnSpc>
                <a:spcPct val="100000"/>
              </a:lnSpc>
              <a:spcBef>
                <a:spcPts val="1600"/>
              </a:spcBef>
              <a:spcAft>
                <a:spcPts val="1600"/>
              </a:spcAft>
              <a:buClr>
                <a:schemeClr val="lt1"/>
              </a:buClr>
              <a:buSzPts val="1400"/>
              <a:buChar char="●"/>
            </a:pPr>
            <a:r>
              <a:rPr lang="en" sz="1400">
                <a:solidFill>
                  <a:schemeClr val="lt1"/>
                </a:solidFill>
              </a:rPr>
              <a:t>For features with p &lt; 0.05, we reject the null hypothesis that their relationship to the target is independent</a:t>
            </a:r>
            <a:endParaRPr sz="1400">
              <a:solidFill>
                <a:schemeClr val="lt1"/>
              </a:solidFill>
            </a:endParaRPr>
          </a:p>
        </p:txBody>
      </p:sp>
      <p:pic>
        <p:nvPicPr>
          <p:cNvPr id="437" name="Google Shape;437;p25"/>
          <p:cNvPicPr preferRelativeResize="0"/>
          <p:nvPr/>
        </p:nvPicPr>
        <p:blipFill rotWithShape="1">
          <a:blip r:embed="rId3">
            <a:alphaModFix/>
          </a:blip>
          <a:srcRect b="0" l="0" r="0" t="0"/>
          <a:stretch/>
        </p:blipFill>
        <p:spPr>
          <a:xfrm>
            <a:off x="4913200" y="2488125"/>
            <a:ext cx="3616200" cy="2324100"/>
          </a:xfrm>
          <a:prstGeom prst="rect">
            <a:avLst/>
          </a:prstGeom>
          <a:noFill/>
          <a:ln>
            <a:noFill/>
          </a:ln>
        </p:spPr>
      </p:pic>
      <p:sp>
        <p:nvSpPr>
          <p:cNvPr id="438" name="Google Shape;438;p25"/>
          <p:cNvSpPr/>
          <p:nvPr/>
        </p:nvSpPr>
        <p:spPr>
          <a:xfrm>
            <a:off x="4913200" y="3289575"/>
            <a:ext cx="3476100" cy="130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p25"/>
          <p:cNvPicPr preferRelativeResize="0"/>
          <p:nvPr/>
        </p:nvPicPr>
        <p:blipFill rotWithShape="1">
          <a:blip r:embed="rId4">
            <a:alphaModFix/>
          </a:blip>
          <a:srcRect b="0" l="0" r="0" t="0"/>
          <a:stretch/>
        </p:blipFill>
        <p:spPr>
          <a:xfrm>
            <a:off x="1183300" y="2488125"/>
            <a:ext cx="3357025" cy="2324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6"/>
          <p:cNvSpPr txBox="1"/>
          <p:nvPr>
            <p:ph type="title"/>
          </p:nvPr>
        </p:nvSpPr>
        <p:spPr>
          <a:xfrm>
            <a:off x="3762675" y="3177750"/>
            <a:ext cx="4203600"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Modeling</a:t>
            </a:r>
            <a:endParaRPr/>
          </a:p>
        </p:txBody>
      </p:sp>
      <p:sp>
        <p:nvSpPr>
          <p:cNvPr id="445" name="Google Shape;445;p26"/>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04</a:t>
            </a:r>
            <a:endParaRPr/>
          </a:p>
        </p:txBody>
      </p:sp>
      <p:sp>
        <p:nvSpPr>
          <p:cNvPr id="446" name="Google Shape;446;p26"/>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Logistic Regression</a:t>
            </a:r>
            <a:endParaRPr/>
          </a:p>
        </p:txBody>
      </p:sp>
      <p:cxnSp>
        <p:nvCxnSpPr>
          <p:cNvPr id="447" name="Google Shape;447;p26"/>
          <p:cNvCxnSpPr/>
          <p:nvPr/>
        </p:nvCxnSpPr>
        <p:spPr>
          <a:xfrm>
            <a:off x="3610750" y="3253297"/>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7"/>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Additional Processing for Modeling</a:t>
            </a:r>
            <a:endParaRPr/>
          </a:p>
        </p:txBody>
      </p:sp>
      <p:cxnSp>
        <p:nvCxnSpPr>
          <p:cNvPr id="453" name="Google Shape;453;p2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454" name="Google Shape;454;p27"/>
          <p:cNvSpPr txBox="1"/>
          <p:nvPr>
            <p:ph type="title"/>
          </p:nvPr>
        </p:nvSpPr>
        <p:spPr>
          <a:xfrm>
            <a:off x="1765225" y="1320050"/>
            <a:ext cx="23901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Categorical</a:t>
            </a:r>
            <a:endParaRPr/>
          </a:p>
        </p:txBody>
      </p:sp>
      <p:sp>
        <p:nvSpPr>
          <p:cNvPr id="455" name="Google Shape;455;p27"/>
          <p:cNvSpPr txBox="1"/>
          <p:nvPr>
            <p:ph idx="1" type="subTitle"/>
          </p:nvPr>
        </p:nvSpPr>
        <p:spPr>
          <a:xfrm>
            <a:off x="1555525" y="1824200"/>
            <a:ext cx="2809500" cy="62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Dummy coded as individual binary variables.</a:t>
            </a:r>
            <a:endParaRPr/>
          </a:p>
        </p:txBody>
      </p:sp>
      <p:sp>
        <p:nvSpPr>
          <p:cNvPr id="456" name="Google Shape;456;p27"/>
          <p:cNvSpPr txBox="1"/>
          <p:nvPr>
            <p:ph idx="2" type="title"/>
          </p:nvPr>
        </p:nvSpPr>
        <p:spPr>
          <a:xfrm>
            <a:off x="4644438" y="1320050"/>
            <a:ext cx="23901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Numerical</a:t>
            </a:r>
            <a:endParaRPr/>
          </a:p>
        </p:txBody>
      </p:sp>
      <p:sp>
        <p:nvSpPr>
          <p:cNvPr id="457" name="Google Shape;457;p27"/>
          <p:cNvSpPr txBox="1"/>
          <p:nvPr>
            <p:ph idx="3" type="subTitle"/>
          </p:nvPr>
        </p:nvSpPr>
        <p:spPr>
          <a:xfrm>
            <a:off x="4644450" y="1868450"/>
            <a:ext cx="2390100" cy="62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Min-Max Scaled </a:t>
            </a:r>
            <a:endParaRPr/>
          </a:p>
        </p:txBody>
      </p:sp>
      <p:pic>
        <p:nvPicPr>
          <p:cNvPr id="458" name="Google Shape;458;p27"/>
          <p:cNvPicPr preferRelativeResize="0"/>
          <p:nvPr/>
        </p:nvPicPr>
        <p:blipFill rotWithShape="1">
          <a:blip r:embed="rId3">
            <a:alphaModFix/>
          </a:blip>
          <a:srcRect b="0" l="0" r="0" t="0"/>
          <a:stretch/>
        </p:blipFill>
        <p:spPr>
          <a:xfrm>
            <a:off x="836038" y="2495450"/>
            <a:ext cx="6998918" cy="2343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8"/>
          <p:cNvSpPr txBox="1"/>
          <p:nvPr>
            <p:ph type="title"/>
          </p:nvPr>
        </p:nvSpPr>
        <p:spPr>
          <a:xfrm>
            <a:off x="5337175" y="837900"/>
            <a:ext cx="2143200" cy="52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Logit Model - Results</a:t>
            </a:r>
            <a:endParaRPr/>
          </a:p>
        </p:txBody>
      </p:sp>
      <p:sp>
        <p:nvSpPr>
          <p:cNvPr id="464" name="Google Shape;464;p28"/>
          <p:cNvSpPr txBox="1"/>
          <p:nvPr>
            <p:ph idx="1" type="body"/>
          </p:nvPr>
        </p:nvSpPr>
        <p:spPr>
          <a:xfrm>
            <a:off x="5373025" y="1479550"/>
            <a:ext cx="2801100" cy="12525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a:t>Overall Model Accuracy: 79%</a:t>
            </a:r>
            <a:endParaRPr/>
          </a:p>
          <a:p>
            <a:pPr indent="-330200" lvl="0" marL="457200" rtl="0" algn="l">
              <a:lnSpc>
                <a:spcPct val="100000"/>
              </a:lnSpc>
              <a:spcBef>
                <a:spcPts val="0"/>
              </a:spcBef>
              <a:spcAft>
                <a:spcPts val="0"/>
              </a:spcAft>
              <a:buSzPts val="1600"/>
              <a:buChar char="●"/>
            </a:pPr>
            <a:r>
              <a:rPr lang="en"/>
              <a:t>Obesity</a:t>
            </a:r>
            <a:endParaRPr/>
          </a:p>
          <a:p>
            <a:pPr indent="-330200" lvl="1" marL="914400" rtl="0" algn="l">
              <a:lnSpc>
                <a:spcPct val="100000"/>
              </a:lnSpc>
              <a:spcBef>
                <a:spcPts val="0"/>
              </a:spcBef>
              <a:spcAft>
                <a:spcPts val="0"/>
              </a:spcAft>
              <a:buSzPts val="1600"/>
              <a:buChar char="○"/>
            </a:pPr>
            <a:r>
              <a:rPr lang="en"/>
              <a:t>Precision: 75%</a:t>
            </a:r>
            <a:endParaRPr/>
          </a:p>
          <a:p>
            <a:pPr indent="-330200" lvl="1" marL="914400" rtl="0" algn="l">
              <a:lnSpc>
                <a:spcPct val="100000"/>
              </a:lnSpc>
              <a:spcBef>
                <a:spcPts val="0"/>
              </a:spcBef>
              <a:spcAft>
                <a:spcPts val="0"/>
              </a:spcAft>
              <a:buSzPts val="1600"/>
              <a:buChar char="○"/>
            </a:pPr>
            <a:r>
              <a:rPr lang="en"/>
              <a:t>Recall: 83%</a:t>
            </a:r>
            <a:endParaRPr/>
          </a:p>
          <a:p>
            <a:pPr indent="-330200" lvl="0" marL="457200" rtl="0" algn="l">
              <a:lnSpc>
                <a:spcPct val="100000"/>
              </a:lnSpc>
              <a:spcBef>
                <a:spcPts val="0"/>
              </a:spcBef>
              <a:spcAft>
                <a:spcPts val="0"/>
              </a:spcAft>
              <a:buSzPts val="1600"/>
              <a:buChar char="●"/>
            </a:pPr>
            <a:r>
              <a:rPr lang="en"/>
              <a:t>Non-obese</a:t>
            </a:r>
            <a:endParaRPr/>
          </a:p>
          <a:p>
            <a:pPr indent="-330200" lvl="1" marL="914400" rtl="0" algn="l">
              <a:lnSpc>
                <a:spcPct val="100000"/>
              </a:lnSpc>
              <a:spcBef>
                <a:spcPts val="0"/>
              </a:spcBef>
              <a:spcAft>
                <a:spcPts val="0"/>
              </a:spcAft>
              <a:buSzPts val="1600"/>
              <a:buChar char="○"/>
            </a:pPr>
            <a:r>
              <a:rPr lang="en"/>
              <a:t>Precision: 83%</a:t>
            </a:r>
            <a:endParaRPr/>
          </a:p>
          <a:p>
            <a:pPr indent="-330200" lvl="1" marL="914400" rtl="0" algn="l">
              <a:lnSpc>
                <a:spcPct val="100000"/>
              </a:lnSpc>
              <a:spcBef>
                <a:spcPts val="0"/>
              </a:spcBef>
              <a:spcAft>
                <a:spcPts val="0"/>
              </a:spcAft>
              <a:buSzPts val="1600"/>
              <a:buChar char="○"/>
            </a:pPr>
            <a:r>
              <a:rPr lang="en"/>
              <a:t>Recall: 76%</a:t>
            </a:r>
            <a:endParaRPr/>
          </a:p>
          <a:p>
            <a:pPr indent="-330200" lvl="0" marL="457200" rtl="0" algn="l">
              <a:lnSpc>
                <a:spcPct val="100000"/>
              </a:lnSpc>
              <a:spcBef>
                <a:spcPts val="0"/>
              </a:spcBef>
              <a:spcAft>
                <a:spcPts val="0"/>
              </a:spcAft>
              <a:buSzPts val="1600"/>
              <a:buChar char="●"/>
            </a:pPr>
            <a:r>
              <a:rPr lang="en"/>
              <a:t>True Obese: 204</a:t>
            </a:r>
            <a:endParaRPr/>
          </a:p>
          <a:p>
            <a:pPr indent="-330200" lvl="0" marL="457200" rtl="0" algn="l">
              <a:lnSpc>
                <a:spcPct val="100000"/>
              </a:lnSpc>
              <a:spcBef>
                <a:spcPts val="0"/>
              </a:spcBef>
              <a:spcAft>
                <a:spcPts val="0"/>
              </a:spcAft>
              <a:buSzPts val="1600"/>
              <a:buChar char="●"/>
            </a:pPr>
            <a:r>
              <a:rPr lang="en"/>
              <a:t>True Non-Obese: 213</a:t>
            </a:r>
            <a:endParaRPr/>
          </a:p>
          <a:p>
            <a:pPr indent="-330200" lvl="0" marL="457200" rtl="0" algn="l">
              <a:lnSpc>
                <a:spcPct val="100000"/>
              </a:lnSpc>
              <a:spcBef>
                <a:spcPts val="0"/>
              </a:spcBef>
              <a:spcAft>
                <a:spcPts val="0"/>
              </a:spcAft>
              <a:buSzPts val="1600"/>
              <a:buChar char="●"/>
            </a:pPr>
            <a:r>
              <a:rPr lang="en"/>
              <a:t>False Non-Obese: 43</a:t>
            </a:r>
            <a:endParaRPr/>
          </a:p>
          <a:p>
            <a:pPr indent="-330200" lvl="0" marL="457200" rtl="0" algn="l">
              <a:lnSpc>
                <a:spcPct val="100000"/>
              </a:lnSpc>
              <a:spcBef>
                <a:spcPts val="0"/>
              </a:spcBef>
              <a:spcAft>
                <a:spcPts val="0"/>
              </a:spcAft>
              <a:buSzPts val="1600"/>
              <a:buChar char="●"/>
            </a:pPr>
            <a:r>
              <a:rPr lang="en"/>
              <a:t>False Obese: 68</a:t>
            </a:r>
            <a:endParaRPr/>
          </a:p>
        </p:txBody>
      </p:sp>
      <p:cxnSp>
        <p:nvCxnSpPr>
          <p:cNvPr id="465" name="Google Shape;465;p28"/>
          <p:cNvCxnSpPr/>
          <p:nvPr/>
        </p:nvCxnSpPr>
        <p:spPr>
          <a:xfrm>
            <a:off x="5225150" y="1540302"/>
            <a:ext cx="0" cy="2189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466" name="Google Shape;466;p28"/>
          <p:cNvPicPr preferRelativeResize="0"/>
          <p:nvPr/>
        </p:nvPicPr>
        <p:blipFill rotWithShape="1">
          <a:blip r:embed="rId3">
            <a:alphaModFix/>
          </a:blip>
          <a:srcRect b="0" l="3827" r="0" t="-3831"/>
          <a:stretch/>
        </p:blipFill>
        <p:spPr>
          <a:xfrm>
            <a:off x="0" y="-211675"/>
            <a:ext cx="4494900" cy="5355300"/>
          </a:xfrm>
          <a:prstGeom prst="flowChartDelay">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9"/>
          <p:cNvSpPr txBox="1"/>
          <p:nvPr>
            <p:ph type="title"/>
          </p:nvPr>
        </p:nvSpPr>
        <p:spPr>
          <a:xfrm>
            <a:off x="3762675" y="3177750"/>
            <a:ext cx="5415600"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Interpreting </a:t>
            </a:r>
            <a:endParaRPr/>
          </a:p>
          <a:p>
            <a:pPr indent="0" lvl="0" marL="0" rtl="0" algn="l">
              <a:lnSpc>
                <a:spcPct val="100000"/>
              </a:lnSpc>
              <a:spcBef>
                <a:spcPts val="0"/>
              </a:spcBef>
              <a:spcAft>
                <a:spcPts val="0"/>
              </a:spcAft>
              <a:buSzPts val="3600"/>
              <a:buNone/>
            </a:pPr>
            <a:r>
              <a:rPr lang="en"/>
              <a:t>Feature Importance</a:t>
            </a:r>
            <a:endParaRPr/>
          </a:p>
        </p:txBody>
      </p:sp>
      <p:sp>
        <p:nvSpPr>
          <p:cNvPr id="472" name="Google Shape;472;p29"/>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05</a:t>
            </a:r>
            <a:endParaRPr/>
          </a:p>
        </p:txBody>
      </p:sp>
      <p:sp>
        <p:nvSpPr>
          <p:cNvPr id="473" name="Google Shape;473;p29"/>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Features that impact obesity</a:t>
            </a:r>
            <a:endParaRPr/>
          </a:p>
        </p:txBody>
      </p:sp>
      <p:cxnSp>
        <p:nvCxnSpPr>
          <p:cNvPr id="474" name="Google Shape;474;p29"/>
          <p:cNvCxnSpPr/>
          <p:nvPr/>
        </p:nvCxnSpPr>
        <p:spPr>
          <a:xfrm>
            <a:off x="3610750" y="3253297"/>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0"/>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Feature Importance</a:t>
            </a:r>
            <a:endParaRPr/>
          </a:p>
        </p:txBody>
      </p:sp>
      <p:cxnSp>
        <p:nvCxnSpPr>
          <p:cNvPr id="480" name="Google Shape;480;p30"/>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481" name="Google Shape;481;p30"/>
          <p:cNvSpPr txBox="1"/>
          <p:nvPr>
            <p:ph idx="4294967295" type="body"/>
          </p:nvPr>
        </p:nvSpPr>
        <p:spPr>
          <a:xfrm>
            <a:off x="2493738" y="4595825"/>
            <a:ext cx="4156500" cy="57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800"/>
              <a:buNone/>
            </a:pPr>
            <a:r>
              <a:rPr b="1" lang="en" sz="1700">
                <a:solidFill>
                  <a:schemeClr val="lt1"/>
                </a:solidFill>
              </a:rPr>
              <a:t>Coefficients</a:t>
            </a:r>
            <a:endParaRPr b="1" sz="1700">
              <a:solidFill>
                <a:schemeClr val="lt1"/>
              </a:solidFill>
            </a:endParaRPr>
          </a:p>
        </p:txBody>
      </p:sp>
      <p:sp>
        <p:nvSpPr>
          <p:cNvPr id="482" name="Google Shape;482;p30"/>
          <p:cNvSpPr txBox="1"/>
          <p:nvPr>
            <p:ph idx="4294967295" type="body"/>
          </p:nvPr>
        </p:nvSpPr>
        <p:spPr>
          <a:xfrm>
            <a:off x="2546100" y="4595825"/>
            <a:ext cx="4156500" cy="57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800"/>
              <a:buNone/>
            </a:pPr>
            <a:r>
              <a:rPr b="1" lang="en" sz="1600">
                <a:solidFill>
                  <a:schemeClr val="lt1"/>
                </a:solidFill>
              </a:rPr>
              <a:t>Odds Ratios</a:t>
            </a:r>
            <a:endParaRPr b="1" sz="1600">
              <a:solidFill>
                <a:schemeClr val="lt1"/>
              </a:solidFill>
            </a:endParaRPr>
          </a:p>
        </p:txBody>
      </p:sp>
      <p:pic>
        <p:nvPicPr>
          <p:cNvPr id="483" name="Google Shape;483;p30"/>
          <p:cNvPicPr preferRelativeResize="0"/>
          <p:nvPr/>
        </p:nvPicPr>
        <p:blipFill rotWithShape="1">
          <a:blip r:embed="rId3">
            <a:alphaModFix/>
          </a:blip>
          <a:srcRect b="0" l="0" r="0" t="0"/>
          <a:stretch/>
        </p:blipFill>
        <p:spPr>
          <a:xfrm>
            <a:off x="1616381" y="1005650"/>
            <a:ext cx="5911224" cy="3590175"/>
          </a:xfrm>
          <a:prstGeom prst="rect">
            <a:avLst/>
          </a:prstGeom>
          <a:noFill/>
          <a:ln>
            <a:noFill/>
          </a:ln>
        </p:spPr>
      </p:pic>
      <p:pic>
        <p:nvPicPr>
          <p:cNvPr id="484" name="Google Shape;484;p30"/>
          <p:cNvPicPr preferRelativeResize="0"/>
          <p:nvPr/>
        </p:nvPicPr>
        <p:blipFill rotWithShape="1">
          <a:blip r:embed="rId4">
            <a:alphaModFix/>
          </a:blip>
          <a:srcRect b="0" l="0" r="0" t="0"/>
          <a:stretch/>
        </p:blipFill>
        <p:spPr>
          <a:xfrm>
            <a:off x="1396213" y="1005650"/>
            <a:ext cx="6351581" cy="359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483"/>
                                        </p:tgtEl>
                                        <p:attrNameLst>
                                          <p:attrName>ppt_y</p:attrName>
                                        </p:attrNameLst>
                                      </p:cBhvr>
                                      <p:tavLst>
                                        <p:tav fmla="" tm="0">
                                          <p:val>
                                            <p:strVal val="#ppt_y"/>
                                          </p:val>
                                        </p:tav>
                                        <p:tav fmla="" tm="100000">
                                          <p:val>
                                            <p:strVal val="#ppt_y+1"/>
                                          </p:val>
                                        </p:tav>
                                      </p:tavLst>
                                    </p:anim>
                                    <p:set>
                                      <p:cBhvr>
                                        <p:cTn dur="1" fill="hold">
                                          <p:stCondLst>
                                            <p:cond delay="1000"/>
                                          </p:stCondLst>
                                        </p:cTn>
                                        <p:tgtEl>
                                          <p:spTgt spid="48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481"/>
                                        </p:tgtEl>
                                        <p:attrNameLst>
                                          <p:attrName>ppt_y</p:attrName>
                                        </p:attrNameLst>
                                      </p:cBhvr>
                                      <p:tavLst>
                                        <p:tav fmla="" tm="0">
                                          <p:val>
                                            <p:strVal val="#ppt_y"/>
                                          </p:val>
                                        </p:tav>
                                        <p:tav fmla="" tm="100000">
                                          <p:val>
                                            <p:strVal val="#ppt_y+1"/>
                                          </p:val>
                                        </p:tav>
                                      </p:tavLst>
                                    </p:anim>
                                    <p:set>
                                      <p:cBhvr>
                                        <p:cTn dur="1" fill="hold">
                                          <p:stCondLst>
                                            <p:cond delay="1000"/>
                                          </p:stCondLst>
                                        </p:cTn>
                                        <p:tgtEl>
                                          <p:spTgt spid="481"/>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1000"/>
                                        <p:tgtEl>
                                          <p:spTgt spid="4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p3"/>
          <p:cNvSpPr txBox="1"/>
          <p:nvPr>
            <p:ph type="ctrTitle"/>
          </p:nvPr>
        </p:nvSpPr>
        <p:spPr>
          <a:xfrm>
            <a:off x="2532725" y="2918300"/>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sz="5100"/>
              <a:t>Obesity</a:t>
            </a:r>
            <a:endParaRPr sz="5100"/>
          </a:p>
        </p:txBody>
      </p:sp>
      <p:sp>
        <p:nvSpPr>
          <p:cNvPr id="192" name="Google Shape;192;p3"/>
          <p:cNvSpPr txBox="1"/>
          <p:nvPr>
            <p:ph idx="1" type="subTitle"/>
          </p:nvPr>
        </p:nvSpPr>
        <p:spPr>
          <a:xfrm>
            <a:off x="1926825" y="3431650"/>
            <a:ext cx="5069100" cy="77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Obesity is understood as abnormal or excessive fat accumulation that presents a risk to health and it is a complex condition. Eating habits, physical activity levels, and individual characteristics are a few of the many variables that may lead to excessive weight gain.</a:t>
            </a:r>
            <a:endParaRPr/>
          </a:p>
        </p:txBody>
      </p:sp>
      <p:pic>
        <p:nvPicPr>
          <p:cNvPr id="193" name="Google Shape;193;p3"/>
          <p:cNvPicPr preferRelativeResize="0"/>
          <p:nvPr/>
        </p:nvPicPr>
        <p:blipFill rotWithShape="1">
          <a:blip r:embed="rId3">
            <a:alphaModFix/>
          </a:blip>
          <a:srcRect b="0" l="0" r="0" t="0"/>
          <a:stretch/>
        </p:blipFill>
        <p:spPr>
          <a:xfrm>
            <a:off x="5601050" y="389775"/>
            <a:ext cx="3115001" cy="2076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31"/>
          <p:cNvPicPr preferRelativeResize="0"/>
          <p:nvPr/>
        </p:nvPicPr>
        <p:blipFill rotWithShape="1">
          <a:blip r:embed="rId3">
            <a:alphaModFix/>
          </a:blip>
          <a:srcRect b="15311" l="0" r="0" t="0"/>
          <a:stretch/>
        </p:blipFill>
        <p:spPr>
          <a:xfrm>
            <a:off x="4588850" y="1520063"/>
            <a:ext cx="4346100" cy="2103375"/>
          </a:xfrm>
          <a:prstGeom prst="rect">
            <a:avLst/>
          </a:prstGeom>
          <a:noFill/>
          <a:ln>
            <a:noFill/>
          </a:ln>
        </p:spPr>
      </p:pic>
      <p:sp>
        <p:nvSpPr>
          <p:cNvPr id="490" name="Google Shape;490;p31"/>
          <p:cNvSpPr txBox="1"/>
          <p:nvPr>
            <p:ph idx="4294967295"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Based on Odds Ratios</a:t>
            </a:r>
            <a:endParaRPr>
              <a:solidFill>
                <a:schemeClr val="lt2"/>
              </a:solidFill>
            </a:endParaRPr>
          </a:p>
        </p:txBody>
      </p:sp>
      <p:cxnSp>
        <p:nvCxnSpPr>
          <p:cNvPr id="491" name="Google Shape;491;p3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492" name="Google Shape;492;p31"/>
          <p:cNvSpPr txBox="1"/>
          <p:nvPr>
            <p:ph idx="4294967295" type="body"/>
          </p:nvPr>
        </p:nvSpPr>
        <p:spPr>
          <a:xfrm>
            <a:off x="629425" y="966425"/>
            <a:ext cx="3865500" cy="35205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lang="en" sz="1300">
                <a:solidFill>
                  <a:schemeClr val="lt1"/>
                </a:solidFill>
              </a:rPr>
              <a:t>Among those with a family history of overweight, the odds of obesity are 4.84 times the odds of obesity among those without a family history of overweight</a:t>
            </a:r>
            <a:endParaRPr sz="1300">
              <a:solidFill>
                <a:schemeClr val="lt1"/>
              </a:solidFill>
            </a:endParaRPr>
          </a:p>
          <a:p>
            <a:pPr indent="-311150" lvl="0" marL="457200" rtl="0" algn="l">
              <a:lnSpc>
                <a:spcPct val="100000"/>
              </a:lnSpc>
              <a:spcBef>
                <a:spcPts val="1600"/>
              </a:spcBef>
              <a:spcAft>
                <a:spcPts val="0"/>
              </a:spcAft>
              <a:buClr>
                <a:schemeClr val="lt1"/>
              </a:buClr>
              <a:buSzPts val="1300"/>
              <a:buChar char="●"/>
            </a:pPr>
            <a:r>
              <a:rPr lang="en" sz="1300">
                <a:solidFill>
                  <a:schemeClr val="lt1"/>
                </a:solidFill>
              </a:rPr>
              <a:t>The odds of obesity for every one unit increase in age is 4.48 times more likely</a:t>
            </a:r>
            <a:endParaRPr sz="1300">
              <a:solidFill>
                <a:schemeClr val="lt1"/>
              </a:solidFill>
            </a:endParaRPr>
          </a:p>
          <a:p>
            <a:pPr indent="-311150" lvl="0" marL="457200" rtl="0" algn="l">
              <a:lnSpc>
                <a:spcPct val="100000"/>
              </a:lnSpc>
              <a:spcBef>
                <a:spcPts val="1600"/>
              </a:spcBef>
              <a:spcAft>
                <a:spcPts val="0"/>
              </a:spcAft>
              <a:buClr>
                <a:schemeClr val="lt1"/>
              </a:buClr>
              <a:buSzPts val="1300"/>
              <a:buChar char="●"/>
            </a:pPr>
            <a:r>
              <a:rPr lang="en" sz="1300">
                <a:solidFill>
                  <a:schemeClr val="lt1"/>
                </a:solidFill>
              </a:rPr>
              <a:t>Among those that consume food between meals frequently, the odds of obesity are 4.05 times the odds of obesity among those that do not consume food between meals frequently</a:t>
            </a:r>
            <a:endParaRPr sz="1300">
              <a:solidFill>
                <a:schemeClr val="lt1"/>
              </a:solidFill>
            </a:endParaRPr>
          </a:p>
          <a:p>
            <a:pPr indent="0" lvl="0" marL="457200" rtl="0" algn="l">
              <a:lnSpc>
                <a:spcPct val="100000"/>
              </a:lnSpc>
              <a:spcBef>
                <a:spcPts val="1600"/>
              </a:spcBef>
              <a:spcAft>
                <a:spcPts val="1600"/>
              </a:spcAft>
              <a:buNone/>
            </a:pPr>
            <a:r>
              <a:t/>
            </a:r>
            <a:endParaRPr sz="13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32"/>
          <p:cNvSpPr txBox="1"/>
          <p:nvPr>
            <p:ph type="ctrTitle"/>
          </p:nvPr>
        </p:nvSpPr>
        <p:spPr>
          <a:xfrm>
            <a:off x="1230475" y="307600"/>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A Few General Recommendations:</a:t>
            </a:r>
            <a:endParaRPr/>
          </a:p>
          <a:p>
            <a:pPr indent="0" lvl="0" marL="0" rtl="0" algn="l">
              <a:lnSpc>
                <a:spcPct val="100000"/>
              </a:lnSpc>
              <a:spcBef>
                <a:spcPts val="0"/>
              </a:spcBef>
              <a:spcAft>
                <a:spcPts val="0"/>
              </a:spcAft>
              <a:buSzPts val="4500"/>
              <a:buNone/>
            </a:pPr>
            <a:r>
              <a:t/>
            </a:r>
            <a:endParaRPr/>
          </a:p>
        </p:txBody>
      </p:sp>
      <p:sp>
        <p:nvSpPr>
          <p:cNvPr id="498" name="Google Shape;498;p32"/>
          <p:cNvSpPr txBox="1"/>
          <p:nvPr>
            <p:ph idx="1" type="subTitle"/>
          </p:nvPr>
        </p:nvSpPr>
        <p:spPr>
          <a:xfrm>
            <a:off x="1167325" y="2067400"/>
            <a:ext cx="7006800" cy="464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Identify if there is a family history of overweight/obesity</a:t>
            </a:r>
            <a:endParaRPr sz="1600"/>
          </a:p>
          <a:p>
            <a:pPr indent="-330200" lvl="0" marL="457200" rtl="0" algn="l">
              <a:lnSpc>
                <a:spcPct val="100000"/>
              </a:lnSpc>
              <a:spcBef>
                <a:spcPts val="0"/>
              </a:spcBef>
              <a:spcAft>
                <a:spcPts val="0"/>
              </a:spcAft>
              <a:buSzPts val="1600"/>
              <a:buChar char="●"/>
            </a:pPr>
            <a:r>
              <a:rPr lang="en" sz="1600"/>
              <a:t>Monitor your caloric intake as you increase in age</a:t>
            </a:r>
            <a:endParaRPr sz="1600"/>
          </a:p>
          <a:p>
            <a:pPr indent="-330200" lvl="0" marL="457200" rtl="0" algn="l">
              <a:lnSpc>
                <a:spcPct val="100000"/>
              </a:lnSpc>
              <a:spcBef>
                <a:spcPts val="0"/>
              </a:spcBef>
              <a:spcAft>
                <a:spcPts val="0"/>
              </a:spcAft>
              <a:buSzPts val="1600"/>
              <a:buChar char="●"/>
            </a:pPr>
            <a:r>
              <a:rPr lang="en" sz="1600"/>
              <a:t>Limit snacking between meals</a:t>
            </a:r>
            <a:endParaRPr sz="1600"/>
          </a:p>
          <a:p>
            <a:pPr indent="-330200" lvl="0" marL="457200" rtl="0" algn="l">
              <a:lnSpc>
                <a:spcPct val="100000"/>
              </a:lnSpc>
              <a:spcBef>
                <a:spcPts val="0"/>
              </a:spcBef>
              <a:spcAft>
                <a:spcPts val="0"/>
              </a:spcAft>
              <a:buSzPts val="1600"/>
              <a:buChar char="●"/>
            </a:pPr>
            <a:r>
              <a:rPr lang="en" sz="1600"/>
              <a:t>Be conscious of high caloric foods without nutritional value</a:t>
            </a:r>
            <a:endParaRPr sz="1600"/>
          </a:p>
          <a:p>
            <a:pPr indent="-330200" lvl="0" marL="457200" rtl="0" algn="l">
              <a:lnSpc>
                <a:spcPct val="100000"/>
              </a:lnSpc>
              <a:spcBef>
                <a:spcPts val="0"/>
              </a:spcBef>
              <a:spcAft>
                <a:spcPts val="0"/>
              </a:spcAft>
              <a:buSzPts val="1600"/>
              <a:buChar char="●"/>
            </a:pPr>
            <a:r>
              <a:rPr lang="en" sz="1600"/>
              <a:t>Consult a physician if you believe you are at risk of obesity</a:t>
            </a:r>
            <a:endParaRPr sz="1600"/>
          </a:p>
        </p:txBody>
      </p:sp>
      <p:cxnSp>
        <p:nvCxnSpPr>
          <p:cNvPr id="499" name="Google Shape;499;p32"/>
          <p:cNvCxnSpPr/>
          <p:nvPr/>
        </p:nvCxnSpPr>
        <p:spPr>
          <a:xfrm>
            <a:off x="3190500" y="17518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
          <p:cNvSpPr txBox="1"/>
          <p:nvPr>
            <p:ph type="ctrTitle"/>
          </p:nvPr>
        </p:nvSpPr>
        <p:spPr>
          <a:xfrm>
            <a:off x="500625" y="292600"/>
            <a:ext cx="3346800" cy="6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0" lang="en" sz="2400">
                <a:solidFill>
                  <a:schemeClr val="lt2"/>
                </a:solidFill>
              </a:rPr>
              <a:t>Data Description</a:t>
            </a:r>
            <a:endParaRPr b="0" sz="2400">
              <a:solidFill>
                <a:schemeClr val="lt2"/>
              </a:solidFill>
            </a:endParaRPr>
          </a:p>
          <a:p>
            <a:pPr indent="0" lvl="0" marL="0" rtl="0" algn="ctr">
              <a:lnSpc>
                <a:spcPct val="100000"/>
              </a:lnSpc>
              <a:spcBef>
                <a:spcPts val="0"/>
              </a:spcBef>
              <a:spcAft>
                <a:spcPts val="0"/>
              </a:spcAft>
              <a:buSzPts val="3000"/>
              <a:buNone/>
            </a:pPr>
            <a:r>
              <a:t/>
            </a:r>
            <a:endParaRPr/>
          </a:p>
        </p:txBody>
      </p:sp>
      <p:sp>
        <p:nvSpPr>
          <p:cNvPr id="199" name="Google Shape;199;p4"/>
          <p:cNvSpPr txBox="1"/>
          <p:nvPr/>
        </p:nvSpPr>
        <p:spPr>
          <a:xfrm>
            <a:off x="2388300" y="740700"/>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Karla"/>
              <a:ea typeface="Karla"/>
              <a:cs typeface="Karla"/>
              <a:sym typeface="Karla"/>
            </a:endParaRPr>
          </a:p>
        </p:txBody>
      </p:sp>
      <p:sp>
        <p:nvSpPr>
          <p:cNvPr id="200" name="Google Shape;200;p4"/>
          <p:cNvSpPr txBox="1"/>
          <p:nvPr/>
        </p:nvSpPr>
        <p:spPr>
          <a:xfrm>
            <a:off x="283900" y="974925"/>
            <a:ext cx="4387200" cy="3170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1"/>
              </a:buClr>
              <a:buSzPts val="1400"/>
              <a:buFont typeface="Karla"/>
              <a:buChar char="●"/>
            </a:pPr>
            <a:r>
              <a:rPr b="0" i="0" lang="en" sz="1400" u="none" cap="none" strike="noStrike">
                <a:solidFill>
                  <a:schemeClr val="accent1"/>
                </a:solidFill>
                <a:latin typeface="Karla"/>
                <a:ea typeface="Karla"/>
                <a:cs typeface="Karla"/>
                <a:sym typeface="Karla"/>
              </a:rPr>
              <a:t>Data was obtained from </a:t>
            </a:r>
            <a:r>
              <a:rPr b="1" i="0" lang="en" sz="1400" u="none" cap="none" strike="noStrike">
                <a:solidFill>
                  <a:schemeClr val="accent1"/>
                </a:solidFill>
                <a:latin typeface="Karla"/>
                <a:ea typeface="Karla"/>
                <a:cs typeface="Karla"/>
                <a:sym typeface="Karla"/>
              </a:rPr>
              <a:t>UC Irvine Machine Learning Repository </a:t>
            </a:r>
            <a:endParaRPr b="1" i="0" sz="1400" u="none" cap="none" strike="noStrike">
              <a:solidFill>
                <a:schemeClr val="accent1"/>
              </a:solidFill>
              <a:latin typeface="Karla"/>
              <a:ea typeface="Karla"/>
              <a:cs typeface="Karla"/>
              <a:sym typeface="Karla"/>
            </a:endParaRPr>
          </a:p>
          <a:p>
            <a:pPr indent="-317500" lvl="0" marL="457200" marR="0" rtl="0" algn="l">
              <a:lnSpc>
                <a:spcPct val="100000"/>
              </a:lnSpc>
              <a:spcBef>
                <a:spcPts val="0"/>
              </a:spcBef>
              <a:spcAft>
                <a:spcPts val="0"/>
              </a:spcAft>
              <a:buClr>
                <a:schemeClr val="accent1"/>
              </a:buClr>
              <a:buSzPts val="1400"/>
              <a:buFont typeface="Karla"/>
              <a:buChar char="●"/>
            </a:pPr>
            <a:r>
              <a:rPr b="0" i="0" lang="en" sz="1400" u="none" cap="none" strike="noStrike">
                <a:solidFill>
                  <a:schemeClr val="accent1"/>
                </a:solidFill>
                <a:latin typeface="Karla"/>
                <a:ea typeface="Karla"/>
                <a:cs typeface="Karla"/>
                <a:sym typeface="Karla"/>
              </a:rPr>
              <a:t>16 attributes and one Target with 2,111 records</a:t>
            </a:r>
            <a:endParaRPr b="0" i="0" sz="1400" u="none" cap="none" strike="noStrike">
              <a:solidFill>
                <a:schemeClr val="accent1"/>
              </a:solidFill>
              <a:latin typeface="Karla"/>
              <a:ea typeface="Karla"/>
              <a:cs typeface="Karla"/>
              <a:sym typeface="Karla"/>
            </a:endParaRPr>
          </a:p>
          <a:p>
            <a:pPr indent="-317500" lvl="0" marL="457200" marR="0" rtl="0" algn="l">
              <a:lnSpc>
                <a:spcPct val="100000"/>
              </a:lnSpc>
              <a:spcBef>
                <a:spcPts val="0"/>
              </a:spcBef>
              <a:spcAft>
                <a:spcPts val="0"/>
              </a:spcAft>
              <a:buClr>
                <a:schemeClr val="accent1"/>
              </a:buClr>
              <a:buSzPts val="1400"/>
              <a:buFont typeface="Karla"/>
              <a:buChar char="●"/>
            </a:pPr>
            <a:r>
              <a:rPr b="0" i="0" lang="en" sz="1400" u="sng" cap="none" strike="noStrike">
                <a:solidFill>
                  <a:schemeClr val="accent1"/>
                </a:solidFill>
                <a:latin typeface="Karla"/>
                <a:ea typeface="Karla"/>
                <a:cs typeface="Karla"/>
                <a:sym typeface="Karla"/>
              </a:rPr>
              <a:t>Target Outcome: </a:t>
            </a:r>
            <a:r>
              <a:rPr b="1" i="0" lang="en" sz="1400" u="sng" cap="none" strike="noStrike">
                <a:solidFill>
                  <a:schemeClr val="accent1"/>
                </a:solidFill>
                <a:latin typeface="Karla"/>
                <a:ea typeface="Karla"/>
                <a:cs typeface="Karla"/>
                <a:sym typeface="Karla"/>
              </a:rPr>
              <a:t>Obesity Levels</a:t>
            </a:r>
            <a:endParaRPr b="1" i="0" sz="1400" u="sng" cap="none" strike="noStrike">
              <a:solidFill>
                <a:schemeClr val="accent1"/>
              </a:solidFill>
              <a:latin typeface="Karla"/>
              <a:ea typeface="Karla"/>
              <a:cs typeface="Karla"/>
              <a:sym typeface="Karla"/>
            </a:endParaRPr>
          </a:p>
          <a:p>
            <a:pPr indent="0" lvl="0" marL="45720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accent1"/>
              </a:solidFill>
              <a:latin typeface="Karla"/>
              <a:ea typeface="Karla"/>
              <a:cs typeface="Karla"/>
              <a:sym typeface="Karl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Karla"/>
                <a:ea typeface="Karla"/>
                <a:cs typeface="Karla"/>
                <a:sym typeface="Karla"/>
              </a:rPr>
              <a:t>Calculated using “Mass Body Index” and comparing it to the data provided by WHO and “Mexican Normativity” to create the subclasses. </a:t>
            </a:r>
            <a:endParaRPr b="0" i="0" sz="1400" u="none" cap="none" strike="noStrike">
              <a:solidFill>
                <a:schemeClr val="accent1"/>
              </a:solidFill>
              <a:latin typeface="Karla"/>
              <a:ea typeface="Karla"/>
              <a:cs typeface="Karla"/>
              <a:sym typeface="Karl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Karla"/>
              <a:ea typeface="Karla"/>
              <a:cs typeface="Karla"/>
              <a:sym typeface="Karl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Karla"/>
              <a:ea typeface="Karla"/>
              <a:cs typeface="Karla"/>
              <a:sym typeface="Karl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Karla"/>
              <a:ea typeface="Karla"/>
              <a:cs typeface="Karla"/>
              <a:sym typeface="Karla"/>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accent1"/>
              </a:solidFill>
              <a:latin typeface="Karla"/>
              <a:ea typeface="Karla"/>
              <a:cs typeface="Karla"/>
              <a:sym typeface="Karla"/>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Karla"/>
                <a:ea typeface="Karla"/>
                <a:cs typeface="Karla"/>
                <a:sym typeface="Karla"/>
              </a:rPr>
              <a:t>Reference: </a:t>
            </a:r>
            <a:r>
              <a:rPr b="0" i="0" lang="en" sz="900" u="none" cap="none" strike="noStrike">
                <a:solidFill>
                  <a:schemeClr val="accent1"/>
                </a:solidFill>
                <a:latin typeface="Arial"/>
                <a:ea typeface="Arial"/>
                <a:cs typeface="Arial"/>
                <a:sym typeface="Arial"/>
              </a:rPr>
              <a:t>Palechor FM, Manotas Ade. Dataset for estimation of obesity levels based on eating habits and physical condition in individuals from Colombia, Peru and Mexico. </a:t>
            </a:r>
            <a:r>
              <a:rPr b="0" i="1" lang="en" sz="900" u="none" cap="none" strike="noStrike">
                <a:solidFill>
                  <a:schemeClr val="accent1"/>
                </a:solidFill>
                <a:latin typeface="Arial"/>
                <a:ea typeface="Arial"/>
                <a:cs typeface="Arial"/>
                <a:sym typeface="Arial"/>
              </a:rPr>
              <a:t>Data in Brief</a:t>
            </a:r>
            <a:r>
              <a:rPr b="0" i="0" lang="en" sz="900" u="none" cap="none" strike="noStrike">
                <a:solidFill>
                  <a:schemeClr val="accent1"/>
                </a:solidFill>
                <a:latin typeface="Arial"/>
                <a:ea typeface="Arial"/>
                <a:cs typeface="Arial"/>
                <a:sym typeface="Arial"/>
              </a:rPr>
              <a:t>. 2019;25:104344. doi:10.1016/j.dib.2019.104344</a:t>
            </a:r>
            <a:endParaRPr b="0" i="0" sz="1600" u="none" cap="none" strike="noStrike">
              <a:solidFill>
                <a:schemeClr val="accent1"/>
              </a:solidFill>
              <a:latin typeface="Karla"/>
              <a:ea typeface="Karla"/>
              <a:cs typeface="Karla"/>
              <a:sym typeface="Karla"/>
            </a:endParaRPr>
          </a:p>
        </p:txBody>
      </p:sp>
      <p:pic>
        <p:nvPicPr>
          <p:cNvPr id="201" name="Google Shape;201;p4"/>
          <p:cNvPicPr preferRelativeResize="0"/>
          <p:nvPr/>
        </p:nvPicPr>
        <p:blipFill rotWithShape="1">
          <a:blip r:embed="rId3">
            <a:alphaModFix/>
          </a:blip>
          <a:srcRect b="0" l="0" r="0" t="0"/>
          <a:stretch/>
        </p:blipFill>
        <p:spPr>
          <a:xfrm>
            <a:off x="1052425" y="2838525"/>
            <a:ext cx="2963200" cy="634150"/>
          </a:xfrm>
          <a:prstGeom prst="rect">
            <a:avLst/>
          </a:prstGeom>
          <a:noFill/>
          <a:ln cap="flat" cmpd="sng" w="9525">
            <a:solidFill>
              <a:srgbClr val="000000"/>
            </a:solidFill>
            <a:prstDash val="solid"/>
            <a:round/>
            <a:headEnd len="sm" w="sm" type="none"/>
            <a:tailEnd len="sm" w="sm" type="none"/>
          </a:ln>
        </p:spPr>
      </p:pic>
      <p:graphicFrame>
        <p:nvGraphicFramePr>
          <p:cNvPr id="202" name="Google Shape;202;p4"/>
          <p:cNvGraphicFramePr/>
          <p:nvPr/>
        </p:nvGraphicFramePr>
        <p:xfrm>
          <a:off x="4732225" y="1016725"/>
          <a:ext cx="3000000" cy="3000000"/>
        </p:xfrm>
        <a:graphic>
          <a:graphicData uri="http://schemas.openxmlformats.org/drawingml/2006/table">
            <a:tbl>
              <a:tblPr>
                <a:noFill/>
                <a:tableStyleId>{45064C3D-37C2-40CE-B112-C9A7D08F16C3}</a:tableStyleId>
              </a:tblPr>
              <a:tblGrid>
                <a:gridCol w="2103475"/>
                <a:gridCol w="20134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Category</a:t>
                      </a:r>
                      <a:endParaRPr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Mass Body Index</a:t>
                      </a:r>
                      <a:endParaRPr sz="1400" u="none" cap="none" strike="noStrike"/>
                    </a:p>
                  </a:txBody>
                  <a:tcPr marT="91425" marB="91425" marR="91425" marL="91425">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Underweight</a:t>
                      </a:r>
                      <a:endParaRPr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&lt;18.5</a:t>
                      </a:r>
                      <a:endParaRPr sz="1400" u="none" cap="none" strike="noStrike">
                        <a:solidFill>
                          <a:schemeClr val="lt2"/>
                        </a:solidFill>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Normal</a:t>
                      </a:r>
                      <a:endParaRPr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18.5-24.9</a:t>
                      </a:r>
                      <a:endParaRPr sz="1400" u="none" cap="none" strike="noStrike">
                        <a:solidFill>
                          <a:schemeClr val="lt2"/>
                        </a:solidFill>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Overweight</a:t>
                      </a:r>
                      <a:endParaRPr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25.0-29.9</a:t>
                      </a:r>
                      <a:endParaRPr sz="1400" u="none" cap="none" strike="noStrike">
                        <a:solidFill>
                          <a:schemeClr val="lt2"/>
                        </a:solidFill>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Obesity I</a:t>
                      </a:r>
                      <a:endParaRPr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30.0-34.9</a:t>
                      </a:r>
                      <a:endParaRPr sz="1400" u="none" cap="none" strike="noStrike">
                        <a:solidFill>
                          <a:schemeClr val="lt2"/>
                        </a:solidFill>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Obesity II</a:t>
                      </a:r>
                      <a:endParaRPr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35.0-39.9</a:t>
                      </a:r>
                      <a:endParaRPr sz="1400" u="none" cap="none" strike="noStrike">
                        <a:solidFill>
                          <a:schemeClr val="lt2"/>
                        </a:solidFill>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Obesity III</a:t>
                      </a:r>
                      <a:endParaRPr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2"/>
                          </a:solidFill>
                        </a:rPr>
                        <a:t>&gt;40</a:t>
                      </a:r>
                      <a:endParaRPr sz="1400" u="none" cap="none" strike="noStrike">
                        <a:solidFill>
                          <a:schemeClr val="lt2"/>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5"/>
          <p:cNvSpPr txBox="1"/>
          <p:nvPr>
            <p:ph type="ctrTitle"/>
          </p:nvPr>
        </p:nvSpPr>
        <p:spPr>
          <a:xfrm>
            <a:off x="1287650" y="286975"/>
            <a:ext cx="7050000" cy="72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Eating Habit Related Attributes</a:t>
            </a:r>
            <a:endParaRPr/>
          </a:p>
        </p:txBody>
      </p:sp>
      <p:graphicFrame>
        <p:nvGraphicFramePr>
          <p:cNvPr id="208" name="Google Shape;208;p5"/>
          <p:cNvGraphicFramePr/>
          <p:nvPr/>
        </p:nvGraphicFramePr>
        <p:xfrm>
          <a:off x="885500" y="959050"/>
          <a:ext cx="3000000" cy="3000000"/>
        </p:xfrm>
        <a:graphic>
          <a:graphicData uri="http://schemas.openxmlformats.org/drawingml/2006/table">
            <a:tbl>
              <a:tblPr>
                <a:noFill/>
                <a:tableStyleId>{45064C3D-37C2-40CE-B112-C9A7D08F16C3}</a:tableStyleId>
              </a:tblPr>
              <a:tblGrid>
                <a:gridCol w="2434300"/>
                <a:gridCol w="5117000"/>
              </a:tblGrid>
              <a:tr h="275850">
                <a:tc>
                  <a:txBody>
                    <a:bodyPr/>
                    <a:lstStyle/>
                    <a:p>
                      <a:pPr indent="0" lvl="0" marL="457200" marR="0" rtl="0" algn="l">
                        <a:lnSpc>
                          <a:spcPct val="100000"/>
                        </a:lnSpc>
                        <a:spcBef>
                          <a:spcPts val="0"/>
                        </a:spcBef>
                        <a:spcAft>
                          <a:spcPts val="0"/>
                        </a:spcAft>
                        <a:buClr>
                          <a:srgbClr val="000000"/>
                        </a:buClr>
                        <a:buSzPts val="1500"/>
                        <a:buFont typeface="Arial"/>
                        <a:buNone/>
                      </a:pPr>
                      <a:r>
                        <a:rPr b="1" lang="en" sz="1500" u="none" cap="none" strike="noStrike">
                          <a:solidFill>
                            <a:srgbClr val="000000"/>
                          </a:solidFill>
                          <a:latin typeface="Italiana"/>
                          <a:ea typeface="Italiana"/>
                          <a:cs typeface="Italiana"/>
                          <a:sym typeface="Italiana"/>
                        </a:rPr>
                        <a:t>Attribute Name</a:t>
                      </a:r>
                      <a:endParaRPr sz="1800" u="none" cap="none" strike="noStrike"/>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solidFill>
                      <a:schemeClr val="lt2"/>
                    </a:solidFill>
                  </a:tcPr>
                </a:tc>
                <a:tc>
                  <a:txBody>
                    <a:bodyPr/>
                    <a:lstStyle/>
                    <a:p>
                      <a:pPr indent="0" lvl="0" marL="1828800" marR="0" rtl="0" algn="l">
                        <a:lnSpc>
                          <a:spcPct val="100000"/>
                        </a:lnSpc>
                        <a:spcBef>
                          <a:spcPts val="0"/>
                        </a:spcBef>
                        <a:spcAft>
                          <a:spcPts val="0"/>
                        </a:spcAft>
                        <a:buClr>
                          <a:srgbClr val="000000"/>
                        </a:buClr>
                        <a:buSzPts val="1500"/>
                        <a:buFont typeface="Arial"/>
                        <a:buNone/>
                      </a:pPr>
                      <a:r>
                        <a:rPr b="1" lang="en" sz="1500" u="none" cap="none" strike="noStrike">
                          <a:solidFill>
                            <a:srgbClr val="000000"/>
                          </a:solidFill>
                          <a:latin typeface="Italiana"/>
                          <a:ea typeface="Italiana"/>
                          <a:cs typeface="Italiana"/>
                          <a:sym typeface="Italiana"/>
                        </a:rPr>
                        <a:t>Attribute Description</a:t>
                      </a:r>
                      <a:endParaRPr sz="1800" u="none" cap="none" strike="noStrike"/>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solidFill>
                      <a:schemeClr val="lt2"/>
                    </a:solidFill>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FAVC</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Frequent consumption of high caloric food</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FCVC</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Consumption of vegetables</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NCP</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Number of main meals</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CACEC</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Consumption of food between meals</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CH2o</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Consumption of water daily</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CALC</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Consumption of alcohol</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SMOKE</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Smoking behavior</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6"/>
          <p:cNvSpPr txBox="1"/>
          <p:nvPr>
            <p:ph type="ctrTitle"/>
          </p:nvPr>
        </p:nvSpPr>
        <p:spPr>
          <a:xfrm>
            <a:off x="622275" y="631200"/>
            <a:ext cx="8218800" cy="72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Physical Condition Related Attributes</a:t>
            </a:r>
            <a:endParaRPr/>
          </a:p>
        </p:txBody>
      </p:sp>
      <p:graphicFrame>
        <p:nvGraphicFramePr>
          <p:cNvPr id="214" name="Google Shape;214;p6"/>
          <p:cNvGraphicFramePr/>
          <p:nvPr/>
        </p:nvGraphicFramePr>
        <p:xfrm>
          <a:off x="905800" y="1396500"/>
          <a:ext cx="3000000" cy="3000000"/>
        </p:xfrm>
        <a:graphic>
          <a:graphicData uri="http://schemas.openxmlformats.org/drawingml/2006/table">
            <a:tbl>
              <a:tblPr>
                <a:noFill/>
                <a:tableStyleId>{45064C3D-37C2-40CE-B112-C9A7D08F16C3}</a:tableStyleId>
              </a:tblPr>
              <a:tblGrid>
                <a:gridCol w="2434300"/>
                <a:gridCol w="5117000"/>
              </a:tblGrid>
              <a:tr h="275850">
                <a:tc>
                  <a:txBody>
                    <a:bodyPr/>
                    <a:lstStyle/>
                    <a:p>
                      <a:pPr indent="0" lvl="0" marL="457200" marR="0" rtl="0" algn="l">
                        <a:lnSpc>
                          <a:spcPct val="100000"/>
                        </a:lnSpc>
                        <a:spcBef>
                          <a:spcPts val="0"/>
                        </a:spcBef>
                        <a:spcAft>
                          <a:spcPts val="0"/>
                        </a:spcAft>
                        <a:buClr>
                          <a:srgbClr val="000000"/>
                        </a:buClr>
                        <a:buSzPts val="1500"/>
                        <a:buFont typeface="Arial"/>
                        <a:buNone/>
                      </a:pPr>
                      <a:r>
                        <a:rPr b="1" lang="en" sz="1500" u="none" cap="none" strike="noStrike">
                          <a:solidFill>
                            <a:srgbClr val="000000"/>
                          </a:solidFill>
                          <a:latin typeface="Italiana"/>
                          <a:ea typeface="Italiana"/>
                          <a:cs typeface="Italiana"/>
                          <a:sym typeface="Italiana"/>
                        </a:rPr>
                        <a:t>Attribute Name</a:t>
                      </a:r>
                      <a:endParaRPr sz="1800" u="none" cap="none" strike="noStrike"/>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solidFill>
                      <a:schemeClr val="lt2"/>
                    </a:solidFill>
                  </a:tcPr>
                </a:tc>
                <a:tc>
                  <a:txBody>
                    <a:bodyPr/>
                    <a:lstStyle/>
                    <a:p>
                      <a:pPr indent="0" lvl="0" marL="1828800" marR="0" rtl="0" algn="l">
                        <a:lnSpc>
                          <a:spcPct val="100000"/>
                        </a:lnSpc>
                        <a:spcBef>
                          <a:spcPts val="0"/>
                        </a:spcBef>
                        <a:spcAft>
                          <a:spcPts val="0"/>
                        </a:spcAft>
                        <a:buClr>
                          <a:srgbClr val="000000"/>
                        </a:buClr>
                        <a:buSzPts val="1500"/>
                        <a:buFont typeface="Arial"/>
                        <a:buNone/>
                      </a:pPr>
                      <a:r>
                        <a:rPr b="1" lang="en" sz="1500" u="none" cap="none" strike="noStrike">
                          <a:solidFill>
                            <a:srgbClr val="000000"/>
                          </a:solidFill>
                          <a:latin typeface="Italiana"/>
                          <a:ea typeface="Italiana"/>
                          <a:cs typeface="Italiana"/>
                          <a:sym typeface="Italiana"/>
                        </a:rPr>
                        <a:t>Attribute Description</a:t>
                      </a:r>
                      <a:endParaRPr sz="1800" u="none" cap="none" strike="noStrike"/>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solidFill>
                      <a:schemeClr val="lt2"/>
                    </a:solidFill>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SCC</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Calories Consumption Monitoring</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FAF</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Physical Activity Frequency</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TUE</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Time Using Technology Devices </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MTRANS</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2"/>
                          </a:solidFill>
                          <a:latin typeface="Karla"/>
                          <a:ea typeface="Karla"/>
                          <a:cs typeface="Karla"/>
                          <a:sym typeface="Karla"/>
                        </a:rPr>
                        <a:t>Transportation Used</a:t>
                      </a:r>
                      <a:endParaRPr sz="1200" u="none" cap="none" strike="noStrike">
                        <a:solidFill>
                          <a:schemeClr val="lt2"/>
                        </a:solidFill>
                        <a:latin typeface="Karla"/>
                        <a:ea typeface="Karla"/>
                        <a:cs typeface="Karla"/>
                        <a:sym typeface="Karl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
          <p:cNvSpPr txBox="1"/>
          <p:nvPr>
            <p:ph type="ctrTitle"/>
          </p:nvPr>
        </p:nvSpPr>
        <p:spPr>
          <a:xfrm>
            <a:off x="622275" y="631200"/>
            <a:ext cx="8218800" cy="72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Demographic &amp; History Variables </a:t>
            </a:r>
            <a:endParaRPr/>
          </a:p>
        </p:txBody>
      </p:sp>
      <p:graphicFrame>
        <p:nvGraphicFramePr>
          <p:cNvPr id="220" name="Google Shape;220;p7"/>
          <p:cNvGraphicFramePr/>
          <p:nvPr/>
        </p:nvGraphicFramePr>
        <p:xfrm>
          <a:off x="3286825" y="1467900"/>
          <a:ext cx="3000000" cy="3000000"/>
        </p:xfrm>
        <a:graphic>
          <a:graphicData uri="http://schemas.openxmlformats.org/drawingml/2006/table">
            <a:tbl>
              <a:tblPr>
                <a:noFill/>
                <a:tableStyleId>{45064C3D-37C2-40CE-B112-C9A7D08F16C3}</a:tableStyleId>
              </a:tblPr>
              <a:tblGrid>
                <a:gridCol w="2434300"/>
              </a:tblGrid>
              <a:tr h="275175">
                <a:tc>
                  <a:txBody>
                    <a:bodyPr/>
                    <a:lstStyle/>
                    <a:p>
                      <a:pPr indent="0" lvl="0" marL="457200" marR="0" rtl="0" algn="l">
                        <a:lnSpc>
                          <a:spcPct val="100000"/>
                        </a:lnSpc>
                        <a:spcBef>
                          <a:spcPts val="0"/>
                        </a:spcBef>
                        <a:spcAft>
                          <a:spcPts val="0"/>
                        </a:spcAft>
                        <a:buClr>
                          <a:srgbClr val="000000"/>
                        </a:buClr>
                        <a:buSzPts val="1500"/>
                        <a:buFont typeface="Arial"/>
                        <a:buNone/>
                      </a:pPr>
                      <a:r>
                        <a:rPr b="1" lang="en" sz="1500" u="none" cap="none" strike="noStrike">
                          <a:solidFill>
                            <a:srgbClr val="000000"/>
                          </a:solidFill>
                          <a:latin typeface="Italiana"/>
                          <a:ea typeface="Italiana"/>
                          <a:cs typeface="Italiana"/>
                          <a:sym typeface="Italiana"/>
                        </a:rPr>
                        <a:t>Attribute Name</a:t>
                      </a:r>
                      <a:endParaRPr sz="1800" u="none" cap="none" strike="noStrike"/>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solidFill>
                      <a:schemeClr val="lt2"/>
                    </a:solidFill>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Gender</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Age</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Height</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Family History </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r h="4670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lt2"/>
                          </a:solidFill>
                          <a:latin typeface="Italiana"/>
                          <a:ea typeface="Italiana"/>
                          <a:cs typeface="Italiana"/>
                          <a:sym typeface="Italiana"/>
                        </a:rPr>
                        <a:t>Weight</a:t>
                      </a:r>
                      <a:endParaRPr b="1" sz="1500" u="none" cap="none" strike="noStrike">
                        <a:solidFill>
                          <a:schemeClr val="lt2"/>
                        </a:solidFill>
                        <a:latin typeface="Italiana"/>
                        <a:ea typeface="Italiana"/>
                        <a:cs typeface="Italiana"/>
                        <a:sym typeface="Italiana"/>
                      </a:endParaRPr>
                    </a:p>
                  </a:txBody>
                  <a:tcPr marT="91425" marB="91425" marR="91425" marL="91425" anchor="ctr">
                    <a:lnL cap="flat" cmpd="sng" w="19050">
                      <a:solidFill>
                        <a:srgbClr val="1155CC"/>
                      </a:solidFill>
                      <a:prstDash val="solid"/>
                      <a:round/>
                      <a:headEnd len="sm" w="sm" type="none"/>
                      <a:tailEnd len="sm" w="sm" type="none"/>
                    </a:lnL>
                    <a:lnR cap="flat" cmpd="sng" w="19050">
                      <a:solidFill>
                        <a:srgbClr val="1155CC"/>
                      </a:solidFill>
                      <a:prstDash val="solid"/>
                      <a:round/>
                      <a:headEnd len="sm" w="sm" type="none"/>
                      <a:tailEnd len="sm" w="sm" type="none"/>
                    </a:lnR>
                    <a:lnT cap="flat" cmpd="sng" w="19050">
                      <a:solidFill>
                        <a:srgbClr val="1155CC"/>
                      </a:solidFill>
                      <a:prstDash val="solid"/>
                      <a:round/>
                      <a:headEnd len="sm" w="sm" type="none"/>
                      <a:tailEnd len="sm" w="sm" type="none"/>
                    </a:lnT>
                    <a:lnB cap="flat" cmpd="sng" w="19050">
                      <a:solidFill>
                        <a:srgbClr val="1155CC"/>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Methodology</a:t>
            </a:r>
            <a:endParaRPr/>
          </a:p>
        </p:txBody>
      </p:sp>
      <p:sp>
        <p:nvSpPr>
          <p:cNvPr id="226" name="Google Shape;226;p8"/>
          <p:cNvSpPr txBox="1"/>
          <p:nvPr>
            <p:ph idx="2" type="title"/>
          </p:nvPr>
        </p:nvSpPr>
        <p:spPr>
          <a:xfrm>
            <a:off x="161686" y="2248050"/>
            <a:ext cx="16716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Exploratory Analysis</a:t>
            </a:r>
            <a:endParaRPr/>
          </a:p>
        </p:txBody>
      </p:sp>
      <p:sp>
        <p:nvSpPr>
          <p:cNvPr id="227" name="Google Shape;227;p8"/>
          <p:cNvSpPr txBox="1"/>
          <p:nvPr>
            <p:ph idx="1" type="subTitle"/>
          </p:nvPr>
        </p:nvSpPr>
        <p:spPr>
          <a:xfrm>
            <a:off x="161689" y="2754262"/>
            <a:ext cx="1671600" cy="11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Study feature distribution (Pandas, Matplotlib, Seaborn)</a:t>
            </a:r>
            <a:endParaRPr/>
          </a:p>
        </p:txBody>
      </p:sp>
      <p:sp>
        <p:nvSpPr>
          <p:cNvPr id="228" name="Google Shape;228;p8"/>
          <p:cNvSpPr txBox="1"/>
          <p:nvPr>
            <p:ph idx="3" type="title"/>
          </p:nvPr>
        </p:nvSpPr>
        <p:spPr>
          <a:xfrm>
            <a:off x="3768897" y="2433625"/>
            <a:ext cx="20634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Feature Selection</a:t>
            </a:r>
            <a:endParaRPr/>
          </a:p>
        </p:txBody>
      </p:sp>
      <p:sp>
        <p:nvSpPr>
          <p:cNvPr id="229" name="Google Shape;229;p8"/>
          <p:cNvSpPr txBox="1"/>
          <p:nvPr>
            <p:ph idx="4" type="subTitle"/>
          </p:nvPr>
        </p:nvSpPr>
        <p:spPr>
          <a:xfrm>
            <a:off x="3801138" y="2875275"/>
            <a:ext cx="1998900" cy="52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Hypothesis testing (Pandas, SciPy, Sklearn)</a:t>
            </a:r>
            <a:endParaRPr/>
          </a:p>
        </p:txBody>
      </p:sp>
      <p:sp>
        <p:nvSpPr>
          <p:cNvPr id="230" name="Google Shape;230;p8"/>
          <p:cNvSpPr txBox="1"/>
          <p:nvPr>
            <p:ph idx="5" type="title"/>
          </p:nvPr>
        </p:nvSpPr>
        <p:spPr>
          <a:xfrm>
            <a:off x="1833937" y="2556313"/>
            <a:ext cx="20634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Data Pre-processing</a:t>
            </a:r>
            <a:endParaRPr/>
          </a:p>
        </p:txBody>
      </p:sp>
      <p:sp>
        <p:nvSpPr>
          <p:cNvPr id="231" name="Google Shape;231;p8"/>
          <p:cNvSpPr txBox="1"/>
          <p:nvPr>
            <p:ph idx="6" type="subTitle"/>
          </p:nvPr>
        </p:nvSpPr>
        <p:spPr>
          <a:xfrm>
            <a:off x="1997600" y="3027050"/>
            <a:ext cx="1671600" cy="73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Preparing the data (Pandas, Sklearn)</a:t>
            </a:r>
            <a:endParaRPr/>
          </a:p>
        </p:txBody>
      </p:sp>
      <p:sp>
        <p:nvSpPr>
          <p:cNvPr id="232" name="Google Shape;232;p8"/>
          <p:cNvSpPr txBox="1"/>
          <p:nvPr>
            <p:ph idx="7" type="title"/>
          </p:nvPr>
        </p:nvSpPr>
        <p:spPr>
          <a:xfrm>
            <a:off x="5437473" y="2767400"/>
            <a:ext cx="19323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Modeling</a:t>
            </a:r>
            <a:endParaRPr/>
          </a:p>
        </p:txBody>
      </p:sp>
      <p:sp>
        <p:nvSpPr>
          <p:cNvPr id="233" name="Google Shape;233;p8"/>
          <p:cNvSpPr txBox="1"/>
          <p:nvPr>
            <p:ph idx="8" type="subTitle"/>
          </p:nvPr>
        </p:nvSpPr>
        <p:spPr>
          <a:xfrm>
            <a:off x="5568464" y="3176562"/>
            <a:ext cx="1671600" cy="11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Logistic Regression (Sklearn)</a:t>
            </a:r>
            <a:endParaRPr/>
          </a:p>
        </p:txBody>
      </p:sp>
      <p:sp>
        <p:nvSpPr>
          <p:cNvPr id="234" name="Google Shape;234;p8"/>
          <p:cNvSpPr/>
          <p:nvPr/>
        </p:nvSpPr>
        <p:spPr>
          <a:xfrm>
            <a:off x="561275" y="1231850"/>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8"/>
          <p:cNvSpPr/>
          <p:nvPr/>
        </p:nvSpPr>
        <p:spPr>
          <a:xfrm>
            <a:off x="4297600" y="14174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
          <p:cNvSpPr/>
          <p:nvPr/>
        </p:nvSpPr>
        <p:spPr>
          <a:xfrm>
            <a:off x="5967425" y="1844200"/>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
          <p:cNvSpPr/>
          <p:nvPr/>
        </p:nvSpPr>
        <p:spPr>
          <a:xfrm>
            <a:off x="2397213" y="1530413"/>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8" name="Google Shape;238;p8"/>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239" name="Google Shape;239;p8"/>
          <p:cNvSpPr/>
          <p:nvPr/>
        </p:nvSpPr>
        <p:spPr>
          <a:xfrm>
            <a:off x="2619544" y="1752965"/>
            <a:ext cx="427722" cy="427305"/>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 name="Google Shape;240;p8"/>
          <p:cNvGrpSpPr/>
          <p:nvPr/>
        </p:nvGrpSpPr>
        <p:grpSpPr>
          <a:xfrm>
            <a:off x="773448" y="1444429"/>
            <a:ext cx="448077" cy="447242"/>
            <a:chOff x="1421638" y="4125629"/>
            <a:chExt cx="374709" cy="374010"/>
          </a:xfrm>
        </p:grpSpPr>
        <p:sp>
          <p:nvSpPr>
            <p:cNvPr id="241" name="Google Shape;241;p8"/>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8"/>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8"/>
          <p:cNvGrpSpPr/>
          <p:nvPr/>
        </p:nvGrpSpPr>
        <p:grpSpPr>
          <a:xfrm>
            <a:off x="4528093" y="1633224"/>
            <a:ext cx="411433" cy="440824"/>
            <a:chOff x="4149138" y="4121151"/>
            <a:chExt cx="344065" cy="368644"/>
          </a:xfrm>
        </p:grpSpPr>
        <p:sp>
          <p:nvSpPr>
            <p:cNvPr id="244" name="Google Shape;244;p8"/>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8"/>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8"/>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8"/>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8"/>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8"/>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8"/>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8"/>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8"/>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8"/>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8"/>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8"/>
          <p:cNvSpPr txBox="1"/>
          <p:nvPr>
            <p:ph idx="7" type="title"/>
          </p:nvPr>
        </p:nvSpPr>
        <p:spPr>
          <a:xfrm>
            <a:off x="7144186" y="2796450"/>
            <a:ext cx="16716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Interpreting Feature Importance</a:t>
            </a:r>
            <a:endParaRPr/>
          </a:p>
        </p:txBody>
      </p:sp>
      <p:sp>
        <p:nvSpPr>
          <p:cNvPr id="257" name="Google Shape;257;p8"/>
          <p:cNvSpPr txBox="1"/>
          <p:nvPr>
            <p:ph idx="8" type="subTitle"/>
          </p:nvPr>
        </p:nvSpPr>
        <p:spPr>
          <a:xfrm>
            <a:off x="7144164" y="3283312"/>
            <a:ext cx="1671600" cy="11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Interpreting features that impact obesity (Sklearn, Seaborn)</a:t>
            </a:r>
            <a:endParaRPr/>
          </a:p>
        </p:txBody>
      </p:sp>
      <p:sp>
        <p:nvSpPr>
          <p:cNvPr id="258" name="Google Shape;258;p8"/>
          <p:cNvSpPr/>
          <p:nvPr/>
        </p:nvSpPr>
        <p:spPr>
          <a:xfrm>
            <a:off x="7543775" y="1530425"/>
            <a:ext cx="872400" cy="872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8"/>
          <p:cNvGrpSpPr/>
          <p:nvPr/>
        </p:nvGrpSpPr>
        <p:grpSpPr>
          <a:xfrm>
            <a:off x="6190416" y="2059976"/>
            <a:ext cx="427720" cy="440843"/>
            <a:chOff x="2497275" y="2744159"/>
            <a:chExt cx="370930" cy="370550"/>
          </a:xfrm>
        </p:grpSpPr>
        <p:sp>
          <p:nvSpPr>
            <p:cNvPr id="260" name="Google Shape;260;p8"/>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8"/>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8"/>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8"/>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8"/>
          <p:cNvGrpSpPr/>
          <p:nvPr/>
        </p:nvGrpSpPr>
        <p:grpSpPr>
          <a:xfrm>
            <a:off x="7721467" y="1752974"/>
            <a:ext cx="517008" cy="427311"/>
            <a:chOff x="855096" y="1504485"/>
            <a:chExt cx="380909" cy="339594"/>
          </a:xfrm>
        </p:grpSpPr>
        <p:sp>
          <p:nvSpPr>
            <p:cNvPr id="267" name="Google Shape;267;p8"/>
            <p:cNvSpPr/>
            <p:nvPr/>
          </p:nvSpPr>
          <p:spPr>
            <a:xfrm>
              <a:off x="1092707" y="1504485"/>
              <a:ext cx="107299" cy="136837"/>
            </a:xfrm>
            <a:custGeom>
              <a:rect b="b" l="l" r="r" t="t"/>
              <a:pathLst>
                <a:path extrusionOk="0" h="4299" w="3371">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
            <p:cNvSpPr/>
            <p:nvPr/>
          </p:nvSpPr>
          <p:spPr>
            <a:xfrm>
              <a:off x="855096" y="1521896"/>
              <a:ext cx="214152" cy="322183"/>
            </a:xfrm>
            <a:custGeom>
              <a:rect b="b" l="l" r="r" t="t"/>
              <a:pathLst>
                <a:path extrusionOk="0" h="10122" w="6728">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
            <p:cNvSpPr/>
            <p:nvPr/>
          </p:nvSpPr>
          <p:spPr>
            <a:xfrm>
              <a:off x="896411" y="1808780"/>
              <a:ext cx="11395" cy="34918"/>
            </a:xfrm>
            <a:custGeom>
              <a:rect b="b" l="l" r="r" t="t"/>
              <a:pathLst>
                <a:path extrusionOk="0" h="1097" w="358">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8"/>
            <p:cNvSpPr/>
            <p:nvPr/>
          </p:nvSpPr>
          <p:spPr>
            <a:xfrm>
              <a:off x="1015391" y="1808780"/>
              <a:ext cx="11395" cy="34918"/>
            </a:xfrm>
            <a:custGeom>
              <a:rect b="b" l="l" r="r" t="t"/>
              <a:pathLst>
                <a:path extrusionOk="0" h="1097" w="358">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8"/>
            <p:cNvSpPr/>
            <p:nvPr/>
          </p:nvSpPr>
          <p:spPr>
            <a:xfrm>
              <a:off x="1057471" y="1522660"/>
              <a:ext cx="178534" cy="186110"/>
            </a:xfrm>
            <a:custGeom>
              <a:rect b="b" l="l" r="r" t="t"/>
              <a:pathLst>
                <a:path extrusionOk="0" h="5847" w="5609">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9"/>
          <p:cNvSpPr txBox="1"/>
          <p:nvPr>
            <p:ph type="title"/>
          </p:nvPr>
        </p:nvSpPr>
        <p:spPr>
          <a:xfrm>
            <a:off x="3762675" y="3177750"/>
            <a:ext cx="3658500"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Exploratory Data Analysis</a:t>
            </a:r>
            <a:endParaRPr/>
          </a:p>
        </p:txBody>
      </p:sp>
      <p:sp>
        <p:nvSpPr>
          <p:cNvPr id="277" name="Google Shape;277;p9"/>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01</a:t>
            </a:r>
            <a:endParaRPr/>
          </a:p>
        </p:txBody>
      </p:sp>
      <p:sp>
        <p:nvSpPr>
          <p:cNvPr id="278" name="Google Shape;278;p9"/>
          <p:cNvSpPr txBox="1"/>
          <p:nvPr>
            <p:ph idx="1" type="subTitle"/>
          </p:nvPr>
        </p:nvSpPr>
        <p:spPr>
          <a:xfrm>
            <a:off x="3762676" y="3720650"/>
            <a:ext cx="3549000" cy="4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Summary statistics &amp; visualizations </a:t>
            </a:r>
            <a:endParaRPr/>
          </a:p>
          <a:p>
            <a:pPr indent="0" lvl="0" marL="0" rtl="0" algn="l">
              <a:lnSpc>
                <a:spcPct val="100000"/>
              </a:lnSpc>
              <a:spcBef>
                <a:spcPts val="0"/>
              </a:spcBef>
              <a:spcAft>
                <a:spcPts val="0"/>
              </a:spcAft>
              <a:buSzPts val="1400"/>
              <a:buNone/>
            </a:pPr>
            <a:r>
              <a:t/>
            </a:r>
            <a:endParaRPr/>
          </a:p>
        </p:txBody>
      </p:sp>
      <p:cxnSp>
        <p:nvCxnSpPr>
          <p:cNvPr id="279" name="Google Shape;279;p9"/>
          <p:cNvCxnSpPr/>
          <p:nvPr/>
        </p:nvCxnSpPr>
        <p:spPr>
          <a:xfrm>
            <a:off x="3610750" y="3253297"/>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